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5"/>
  </p:notesMasterIdLst>
  <p:sldIdLst>
    <p:sldId id="269" r:id="rId5"/>
    <p:sldId id="257" r:id="rId6"/>
    <p:sldId id="258" r:id="rId7"/>
    <p:sldId id="260" r:id="rId8"/>
    <p:sldId id="262" r:id="rId9"/>
    <p:sldId id="279" r:id="rId10"/>
    <p:sldId id="263" r:id="rId11"/>
    <p:sldId id="264" r:id="rId12"/>
    <p:sldId id="266" r:id="rId13"/>
    <p:sldId id="267" r:id="rId14"/>
    <p:sldId id="271" r:id="rId15"/>
    <p:sldId id="268" r:id="rId16"/>
    <p:sldId id="272" r:id="rId17"/>
    <p:sldId id="275" r:id="rId18"/>
    <p:sldId id="274" r:id="rId19"/>
    <p:sldId id="273" r:id="rId20"/>
    <p:sldId id="276" r:id="rId21"/>
    <p:sldId id="277" r:id="rId22"/>
    <p:sldId id="278" r:id="rId23"/>
    <p:sldId id="270" r:id="rId2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B2C5"/>
    <a:srgbClr val="663075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403" autoAdjust="0"/>
  </p:normalViewPr>
  <p:slideViewPr>
    <p:cSldViewPr snapToGrid="0">
      <p:cViewPr varScale="1">
        <p:scale>
          <a:sx n="91" d="100"/>
          <a:sy n="91" d="100"/>
        </p:scale>
        <p:origin x="13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CEF01-7E5B-4601-8CA6-7412F04467A4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710DE-012A-4870-80C0-179662AF43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2970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anderen.be/bouwen-wonen-en-energie/huren-en-verhuren/einde-en-opzegging-van-het-huurcontrac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Alle antwoorden of redenen nakijken: </a:t>
            </a:r>
            <a:r>
              <a:rPr lang="nl-NL" dirty="0">
                <a:hlinkClick r:id="rId3"/>
              </a:rPr>
              <a:t>Einde en opzegging van het huurcontract | Vlaanderen.be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Zonder reden betaalt de verhuurder een schadevergoeding. Met reden (verbouwing of zelf in de woning gaan wonen) betaalt die geen schadevergoeding.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9805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8669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huurwaarborg is niet </a:t>
            </a:r>
            <a:r>
              <a:rPr lang="nl-NL" dirty="0" err="1"/>
              <a:t>wetterlijk</a:t>
            </a:r>
            <a:r>
              <a:rPr lang="nl-NL" dirty="0"/>
              <a:t> verplicht en is afhankelijk van het huurcontract. Meestal is het maximaal 3 maanden de huur.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7305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582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082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451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1882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03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518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074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6885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3059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482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39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688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jpeg"/><Relationship Id="rId5" Type="http://schemas.microsoft.com/office/2007/relationships/hdphoto" Target="../media/hdphoto1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microsoft.com/office/2007/relationships/hdphoto" Target="../media/hdphoto4.wdp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microsoft.com/office/2007/relationships/hdphoto" Target="../media/hdphoto4.wdp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5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microsoft.com/office/2007/relationships/hdphoto" Target="../media/hdphoto6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microsoft.com/office/2007/relationships/hdphoto" Target="../media/hdphoto4.wdp"/><Relationship Id="rId9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6">
            <a:extLst>
              <a:ext uri="{FF2B5EF4-FFF2-40B4-BE49-F238E27FC236}">
                <a16:creationId xmlns:a16="http://schemas.microsoft.com/office/drawing/2014/main" id="{DBA39B22-DE49-89B8-EED4-A2E0448C620E}"/>
              </a:ext>
            </a:extLst>
          </p:cNvPr>
          <p:cNvSpPr/>
          <p:nvPr/>
        </p:nvSpPr>
        <p:spPr>
          <a:xfrm>
            <a:off x="2171268" y="4272800"/>
            <a:ext cx="4254931" cy="545308"/>
          </a:xfrm>
          <a:custGeom>
            <a:avLst/>
            <a:gdLst/>
            <a:ahLst/>
            <a:cxnLst/>
            <a:rect l="l" t="t" r="r" b="b"/>
            <a:pathLst>
              <a:path w="2312105" h="295377">
                <a:moveTo>
                  <a:pt x="0" y="0"/>
                </a:moveTo>
                <a:lnTo>
                  <a:pt x="2312105" y="0"/>
                </a:lnTo>
                <a:lnTo>
                  <a:pt x="2312105" y="295377"/>
                </a:lnTo>
                <a:lnTo>
                  <a:pt x="0" y="295377"/>
                </a:lnTo>
                <a:close/>
              </a:path>
            </a:pathLst>
          </a:custGeom>
          <a:solidFill>
            <a:srgbClr val="663075"/>
          </a:solidFill>
        </p:spPr>
        <p:txBody>
          <a:bodyPr/>
          <a:lstStyle/>
          <a:p>
            <a:endParaRPr lang="nl-BE" sz="1200"/>
          </a:p>
        </p:txBody>
      </p:sp>
      <p:sp>
        <p:nvSpPr>
          <p:cNvPr id="2" name="Freeform 2"/>
          <p:cNvSpPr/>
          <p:nvPr/>
        </p:nvSpPr>
        <p:spPr>
          <a:xfrm>
            <a:off x="10122198" y="5124617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4" name="Freeform 4"/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6" name="Group 6"/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36" name="Afbeelding 35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19CA58A4-5EE4-FF9D-B34B-13EF6A216D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10297582" y="2562309"/>
            <a:ext cx="1502835" cy="1788244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52507414-8059-E42A-CD61-4055AEB16F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1802" y="97972"/>
            <a:ext cx="2037915" cy="2188029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1DD64891-154D-5F56-6A1C-9EBDD31074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5935" y="4902200"/>
            <a:ext cx="2090065" cy="1567548"/>
          </a:xfrm>
          <a:prstGeom prst="rect">
            <a:avLst/>
          </a:prstGeom>
        </p:spPr>
      </p:pic>
      <p:pic>
        <p:nvPicPr>
          <p:cNvPr id="46" name="Afbeelding 45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8102A4F2-1445-9821-E3DB-02549928548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2" b="1"/>
          <a:stretch/>
        </p:blipFill>
        <p:spPr>
          <a:xfrm>
            <a:off x="10161299" y="0"/>
            <a:ext cx="1894418" cy="2067573"/>
          </a:xfrm>
          <a:prstGeom prst="rect">
            <a:avLst/>
          </a:prstGeom>
        </p:spPr>
      </p:pic>
      <p:pic>
        <p:nvPicPr>
          <p:cNvPr id="23" name="Afbeelding 22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5A8B9F0B-815F-7647-BA89-BB071D9C659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84" y="2325414"/>
            <a:ext cx="4547616" cy="1335024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2168136" y="3688025"/>
            <a:ext cx="5341797" cy="545308"/>
          </a:xfrm>
          <a:custGeom>
            <a:avLst/>
            <a:gdLst/>
            <a:ahLst/>
            <a:cxnLst/>
            <a:rect l="l" t="t" r="r" b="b"/>
            <a:pathLst>
              <a:path w="2312105" h="295377">
                <a:moveTo>
                  <a:pt x="0" y="0"/>
                </a:moveTo>
                <a:lnTo>
                  <a:pt x="2312105" y="0"/>
                </a:lnTo>
                <a:lnTo>
                  <a:pt x="2312105" y="295377"/>
                </a:lnTo>
                <a:lnTo>
                  <a:pt x="0" y="295377"/>
                </a:lnTo>
                <a:close/>
              </a:path>
            </a:pathLst>
          </a:custGeom>
          <a:solidFill>
            <a:srgbClr val="663075"/>
          </a:solidFill>
        </p:spPr>
        <p:txBody>
          <a:bodyPr/>
          <a:lstStyle/>
          <a:p>
            <a:endParaRPr lang="nl-BE" sz="120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3902C0A-9EA5-E39D-CD11-F2AD2489306C}"/>
              </a:ext>
            </a:extLst>
          </p:cNvPr>
          <p:cNvSpPr txBox="1"/>
          <p:nvPr/>
        </p:nvSpPr>
        <p:spPr>
          <a:xfrm>
            <a:off x="2188202" y="3688025"/>
            <a:ext cx="6373617" cy="1169551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/>
          <a:p>
            <a:r>
              <a:rPr lang="nl-NL" sz="36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RECHTEN EN PLICHTEN VAN DE HUURDER</a:t>
            </a:r>
          </a:p>
        </p:txBody>
      </p:sp>
    </p:spTree>
    <p:extLst>
      <p:ext uri="{BB962C8B-B14F-4D97-AF65-F5344CB8AC3E}">
        <p14:creationId xmlns:p14="http://schemas.microsoft.com/office/powerpoint/2010/main" val="2880539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720731"/>
            <a:ext cx="6714067" cy="1325563"/>
          </a:xfrm>
        </p:spPr>
        <p:txBody>
          <a:bodyPr>
            <a:noAutofit/>
          </a:bodyPr>
          <a:lstStyle/>
          <a:p>
            <a:r>
              <a:rPr lang="nl-NL" sz="3600" dirty="0">
                <a:latin typeface="Bahnschrift SemiBold SemiConden"/>
              </a:rPr>
              <a:t>Je hebt een huurcontract voor 9 jaar getekend. Na 4 jaar wil je de woning opzeggen. Hoe doe je dit? 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773893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via een aangetekende zending</a:t>
            </a:r>
          </a:p>
          <a:p>
            <a:pPr marL="514350" indent="-514350">
              <a:buAutoNum type="alphaUcParenR"/>
            </a:pPr>
            <a:endParaRPr lang="nl-NL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laten weten aan de verhuurder</a:t>
            </a:r>
          </a:p>
          <a:p>
            <a:endParaRPr lang="nl-BE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A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867DF4A-4E20-2D9F-2F6C-7EE1318B218F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EEF2D132-A0EB-09DA-83F7-0CED1814AC25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08FC9FF-4228-57EB-C372-10FC7C66E46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4D354BF2-9301-0C2B-38F4-C936341EC34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13EE3B48-8F3B-3570-90FD-96A0F102FB04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A141B1C1-D998-9155-1AB1-ABC1C94AE1F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3ABA2C43-65D6-05E0-AC39-F7B61FE7493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DC0A0056-CCE0-44A3-C756-AE7DDE294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F069F37-EAF5-C8F2-A889-5338280D28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80" b="96098" l="9959" r="91286">
                        <a14:foregroundMark x1="92116" y1="53659" x2="92116" y2="53659"/>
                        <a14:foregroundMark x1="51867" y1="30244" x2="71369" y2="64878"/>
                        <a14:foregroundMark x1="63071" y1="25854" x2="80498" y2="55610"/>
                        <a14:foregroundMark x1="60166" y1="22927" x2="28216" y2="32683"/>
                        <a14:foregroundMark x1="43154" y1="35122" x2="25311" y2="60000"/>
                        <a14:foregroundMark x1="29850" y1="69756" x2="29943" y2="69918"/>
                        <a14:foregroundMark x1="18672" y1="50244" x2="29850" y2="69756"/>
                        <a14:foregroundMark x1="23237" y1="51707" x2="22407" y2="80488"/>
                        <a14:foregroundMark x1="41909" y1="49268" x2="56432" y2="71707"/>
                        <a14:foregroundMark x1="38589" y1="59024" x2="45228" y2="75610"/>
                        <a14:foregroundMark x1="25726" y1="46341" x2="35685" y2="36585"/>
                        <a14:foregroundMark x1="48963" y1="40000" x2="61411" y2="60000"/>
                        <a14:foregroundMark x1="67635" y1="22439" x2="78008" y2="44878"/>
                        <a14:foregroundMark x1="56846" y1="81951" x2="70124" y2="78049"/>
                        <a14:foregroundMark x1="50207" y1="71220" x2="49378" y2="86341"/>
                        <a14:foregroundMark x1="43983" y1="81463" x2="43983" y2="91707"/>
                        <a14:foregroundMark x1="43568" y1="93659" x2="48548" y2="96098"/>
                        <a14:foregroundMark x1="60166" y1="81951" x2="76763" y2="77073"/>
                        <a14:foregroundMark x1="53112" y1="93171" x2="77593" y2="84390"/>
                        <a14:foregroundMark x1="82158" y1="62439" x2="82158" y2="80976"/>
                        <a14:backgroundMark x1="31120" y1="71707" x2="31120" y2="71707"/>
                        <a14:backgroundMark x1="31120" y1="69756" x2="31120" y2="69756"/>
                        <a14:backgroundMark x1="31120" y1="70244" x2="31120" y2="70244"/>
                        <a14:backgroundMark x1="31535" y1="74146" x2="32780" y2="74146"/>
                        <a14:backgroundMark x1="30290" y1="69756" x2="32365" y2="756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1582" y="389467"/>
            <a:ext cx="1817278" cy="15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0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50540"/>
            <a:ext cx="8523928" cy="1529556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Je bad is aan vervanging toe. Wie is verplicht om het bad te vervangen? 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060195"/>
            <a:ext cx="8445500" cy="4351338"/>
          </a:xfrm>
        </p:spPr>
        <p:txBody>
          <a:bodyPr>
            <a:normAutofit/>
          </a:bodyPr>
          <a:lstStyle/>
          <a:p>
            <a:endParaRPr lang="nl-BE" sz="2000" dirty="0">
              <a:latin typeface="Bahnschrift SemiBold SemiConden" panose="020B0502040204020203" pitchFamily="34" charset="0"/>
            </a:endParaRPr>
          </a:p>
          <a:p>
            <a:pPr marL="514350" indent="-514350">
              <a:buAutoNum type="alphaUcParenR"/>
            </a:pPr>
            <a:r>
              <a:rPr lang="nl-BE" dirty="0">
                <a:latin typeface="Bahnschrift SemiBold SemiConden" panose="020B0502040204020203" pitchFamily="34" charset="0"/>
              </a:rPr>
              <a:t>de huurder</a:t>
            </a:r>
          </a:p>
          <a:p>
            <a:pPr marL="514350" indent="-514350">
              <a:buAutoNum type="alphaUcParenR"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514350" indent="-514350">
              <a:buAutoNum type="alphaUcParenR"/>
            </a:pPr>
            <a:r>
              <a:rPr lang="nl-BE" dirty="0">
                <a:latin typeface="Bahnschrift SemiBold SemiConden" panose="020B0502040204020203" pitchFamily="34" charset="0"/>
              </a:rPr>
              <a:t>de verhuurder</a:t>
            </a:r>
          </a:p>
          <a:p>
            <a:pPr marL="0" indent="0">
              <a:buNone/>
            </a:pPr>
            <a:endParaRPr lang="nl-BE" dirty="0">
              <a:latin typeface="Bahnschrift SemiBold SemiConden" panose="020B0502040204020203" pitchFamily="34" charset="0"/>
            </a:endParaRP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Antwoord B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878B8AF-BC36-1CE4-2C5B-F306222EB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731D9A17-5F69-2B79-DFB0-E43EEA707740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05ABAA46-41D8-78C5-D66F-D9B2682B720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B138ABE-D98A-1613-4475-E7B4D6EBB58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E98F4D4A-8185-DFAF-1A67-4122777F16B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3F72BA65-5258-9568-ACA1-204A181C324C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10E5CD-8EFE-050A-4D9E-A433094C73A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64802CBE-68A5-38F4-8E0F-AB3B88BC344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0" name="Afbeelding 19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B14ED989-FA48-6A13-EB0B-4A999B10E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447" y="2489791"/>
            <a:ext cx="2193105" cy="2150103"/>
          </a:xfrm>
          <a:prstGeom prst="rect">
            <a:avLst/>
          </a:prstGeom>
        </p:spPr>
      </p:pic>
      <p:pic>
        <p:nvPicPr>
          <p:cNvPr id="23" name="Afbeelding 22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B69F1DC0-4A53-B9D9-687C-C491CDE5E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29" y="183023"/>
            <a:ext cx="2056542" cy="22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4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00107"/>
            <a:ext cx="6629400" cy="1325563"/>
          </a:xfrm>
        </p:spPr>
        <p:txBody>
          <a:bodyPr>
            <a:noAutofit/>
          </a:bodyPr>
          <a:lstStyle/>
          <a:p>
            <a:r>
              <a:rPr lang="nl-NL" sz="4000" dirty="0">
                <a:latin typeface="Bahnschrift SemiBold SemiConden" panose="020B0502040204020203" pitchFamily="34" charset="0"/>
              </a:rPr>
              <a:t>Als je een woning gaat huren ben je dan verplicht om jouw huurcontract te registreren? </a:t>
            </a:r>
            <a:endParaRPr lang="nl-BE" sz="4000" dirty="0">
              <a:latin typeface="Bahnschrift SemiBold SemiConden" panose="020B0502040204020203" pitchFamily="34" charset="0"/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38199" y="2812869"/>
            <a:ext cx="5771607" cy="3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A) JA, je bent verplicht</a:t>
            </a:r>
            <a:br>
              <a:rPr lang="nl-BE" dirty="0">
                <a:latin typeface="Bahnschrift SemiBold SemiConden" panose="020B0502040204020203" pitchFamily="34" charset="0"/>
              </a:rPr>
            </a:br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B) NEE, je bent niet verplicht</a:t>
            </a: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B2D3163F-39F1-F154-5B32-C6F5846AC6B3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AB0CAA3A-74B2-DB59-3DBA-86F2236C2174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E8F013A-B6A1-DDFE-A75A-199508DF91A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CED014F0-F2A1-1965-7589-C6A0804B430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id="{05A63288-E167-3161-567B-D6D63D19083D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5837F4E-E306-42C7-1DEA-3CF06128EC6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7E91C718-D29D-1EB6-9B3A-D70A6093C54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2" name="Afbeelding 21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00DCE932-F8FD-4A74-3B6B-09C75F81C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838199" y="4787339"/>
            <a:ext cx="29577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7BF7404-4965-D624-BE81-DC15E2D647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6453ACC-8ECC-8AD8-15FE-EC53BBD81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418" y="2580878"/>
            <a:ext cx="1524906" cy="16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1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8475482" cy="1325563"/>
          </a:xfrm>
        </p:spPr>
        <p:txBody>
          <a:bodyPr>
            <a:normAutofit/>
          </a:bodyPr>
          <a:lstStyle/>
          <a:p>
            <a:r>
              <a:rPr lang="nl-NL" sz="4000" dirty="0">
                <a:latin typeface="Bahnschrift SemiBold SemiConden" panose="020B0502040204020203" pitchFamily="34" charset="0"/>
              </a:rPr>
              <a:t>Hoeveel tijd heb je om je huurcontract te laten registreren?</a:t>
            </a:r>
            <a:endParaRPr lang="nl-BE" sz="40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393155"/>
            <a:ext cx="10515600" cy="3783807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2 maanden</a:t>
            </a:r>
          </a:p>
          <a:p>
            <a:pPr marL="514350" indent="-514350">
              <a:buAutoNum type="alphaUcParenR"/>
            </a:pPr>
            <a:endParaRPr lang="nl-NL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3 maanden</a:t>
            </a:r>
          </a:p>
          <a:p>
            <a:pPr marL="514350" indent="-514350">
              <a:buAutoNum type="alphaUcParenR"/>
            </a:pPr>
            <a:endParaRPr lang="nl-NL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4 maanden</a:t>
            </a:r>
          </a:p>
          <a:p>
            <a:pPr marL="0" indent="0">
              <a:buNone/>
            </a:pPr>
            <a:endParaRPr lang="nl-BE" sz="40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C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3B615B2-D508-942A-0D25-FA15A1A67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13FAAD42-FFCF-B74B-60D9-AEF7A04B161C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7A9DEE91-DBA1-0DC6-1C37-311B751A06BB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A1EB848-55C5-0A0A-78C4-82360E46E50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53E7FD3-60FB-3536-AE2E-5CC6394BAC6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A62DFAAA-AA75-2682-39B5-DA5F7805D75D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3CD1C9D7-5426-646A-0663-78D0C67BF1D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DE6EDDDB-BF60-F106-2409-937923CC111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90424C73-2B43-C13D-2113-D0D94641B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grpSp>
        <p:nvGrpSpPr>
          <p:cNvPr id="20" name="Groep 19">
            <a:extLst>
              <a:ext uri="{FF2B5EF4-FFF2-40B4-BE49-F238E27FC236}">
                <a16:creationId xmlns:a16="http://schemas.microsoft.com/office/drawing/2014/main" id="{2B8D3B99-32B0-28DF-6809-54C15147E0FE}"/>
              </a:ext>
            </a:extLst>
          </p:cNvPr>
          <p:cNvGrpSpPr/>
          <p:nvPr/>
        </p:nvGrpSpPr>
        <p:grpSpPr>
          <a:xfrm>
            <a:off x="7749816" y="2339711"/>
            <a:ext cx="2009350" cy="2143616"/>
            <a:chOff x="7749816" y="2339711"/>
            <a:chExt cx="2009350" cy="2143616"/>
          </a:xfrm>
        </p:grpSpPr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365C355E-2BE5-8AC2-AEBF-E80F443B6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26037" y1="50972" x2="31797" y2="61339"/>
                          <a14:foregroundMark x1="40783" y1="38013" x2="27650" y2="57451"/>
                          <a14:foregroundMark x1="27650" y1="57451" x2="27650" y2="57451"/>
                          <a14:foregroundMark x1="26959" y1="41469" x2="20046" y2="50972"/>
                          <a14:foregroundMark x1="21659" y1="53564" x2="43548" y2="62419"/>
                          <a14:foregroundMark x1="33410" y1="69978" x2="45622" y2="68898"/>
                          <a14:foregroundMark x1="58295" y1="87689" x2="41244" y2="68467"/>
                          <a14:foregroundMark x1="58756" y1="47948" x2="38018" y2="64795"/>
                          <a14:foregroundMark x1="44470" y1="38229" x2="61290" y2="43413"/>
                          <a14:foregroundMark x1="52535" y1="30886" x2="61751" y2="35421"/>
                          <a14:foregroundMark x1="58756" y1="29374" x2="67972" y2="34557"/>
                          <a14:foregroundMark x1="67972" y1="29806" x2="71659" y2="51836"/>
                          <a14:foregroundMark x1="68203" y1="26350" x2="25576" y2="51404"/>
                          <a14:foregroundMark x1="25576" y1="51404" x2="24654" y2="51404"/>
                          <a14:foregroundMark x1="17051" y1="46004" x2="26498" y2="43844"/>
                          <a14:foregroundMark x1="21659" y1="38229" x2="79263" y2="48164"/>
                          <a14:foregroundMark x1="79263" y1="48164" x2="79493" y2="48380"/>
                          <a14:foregroundMark x1="32719" y1="25054" x2="38479" y2="62635"/>
                          <a14:foregroundMark x1="38479" y1="62635" x2="38710" y2="63067"/>
                          <a14:foregroundMark x1="40553" y1="23110" x2="43779" y2="39957"/>
                          <a14:foregroundMark x1="43779" y1="39957" x2="44009" y2="39525"/>
                          <a14:foregroundMark x1="20737" y1="71058" x2="60369" y2="63283"/>
                          <a14:foregroundMark x1="60369" y1="63283" x2="54839" y2="63067"/>
                          <a14:foregroundMark x1="25115" y1="77754" x2="40783" y2="69114"/>
                          <a14:foregroundMark x1="34101" y1="81641" x2="55300" y2="65227"/>
                          <a14:foregroundMark x1="57373" y1="84881" x2="53917" y2="71274"/>
                          <a14:foregroundMark x1="53917" y1="71274" x2="53917" y2="71274"/>
                          <a14:foregroundMark x1="67512" y1="83153" x2="51152" y2="63715"/>
                          <a14:foregroundMark x1="74885" y1="77538" x2="41014" y2="51836"/>
                          <a14:foregroundMark x1="82028" y1="71490" x2="51382" y2="63715"/>
                          <a14:foregroundMark x1="51382" y1="63715" x2="51152" y2="63283"/>
                          <a14:foregroundMark x1="85484" y1="63715" x2="47465" y2="62851"/>
                          <a14:foregroundMark x1="87097" y1="55508" x2="67051" y2="62419"/>
                          <a14:foregroundMark x1="38940" y1="44708" x2="39862" y2="4902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49816" y="2339711"/>
              <a:ext cx="2009350" cy="2143616"/>
            </a:xfrm>
            <a:prstGeom prst="rect">
              <a:avLst/>
            </a:prstGeom>
          </p:spPr>
        </p:pic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F7B96462-F052-F38C-B95F-8B6826BAE14E}"/>
                </a:ext>
              </a:extLst>
            </p:cNvPr>
            <p:cNvSpPr/>
            <p:nvPr/>
          </p:nvSpPr>
          <p:spPr>
            <a:xfrm>
              <a:off x="8259060" y="2972860"/>
              <a:ext cx="1024815" cy="11054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pic>
          <p:nvPicPr>
            <p:cNvPr id="6" name="Graphic 5" descr="Home1 silhouet">
              <a:extLst>
                <a:ext uri="{FF2B5EF4-FFF2-40B4-BE49-F238E27FC236}">
                  <a16:creationId xmlns:a16="http://schemas.microsoft.com/office/drawing/2014/main" id="{BD20A820-F36B-29F1-07AD-45571C2BF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98325" y="2768599"/>
              <a:ext cx="1346200" cy="1346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199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372AB-E46C-7637-6226-90D8AEF2C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F7C2C4-9003-01C1-CC79-E759D2B3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36242" cy="1325563"/>
          </a:xfrm>
        </p:spPr>
        <p:txBody>
          <a:bodyPr>
            <a:noAutofit/>
          </a:bodyPr>
          <a:lstStyle/>
          <a:p>
            <a:r>
              <a:rPr lang="nl-NL" sz="3600" dirty="0">
                <a:latin typeface="Bahnschrift SemiBold SemiConden"/>
              </a:rPr>
              <a:t>Wat is </a:t>
            </a:r>
            <a:r>
              <a:rPr lang="nl-NL" sz="4000" dirty="0">
                <a:latin typeface="Bahnschrift SemiBold SemiConden"/>
              </a:rPr>
              <a:t>een</a:t>
            </a:r>
            <a:r>
              <a:rPr lang="nl-NL" sz="3600" dirty="0">
                <a:latin typeface="Bahnschrift SemiBold SemiConden"/>
              </a:rPr>
              <a:t> opzeggingstermijn? 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942BF1-277B-CC07-3942-8BA393FE2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2343"/>
            <a:ext cx="6616337" cy="4620532"/>
          </a:xfrm>
        </p:spPr>
        <p:txBody>
          <a:bodyPr>
            <a:normAutofit/>
          </a:bodyPr>
          <a:lstStyle/>
          <a:p>
            <a:pPr marL="457200" indent="-457200">
              <a:buAutoNum type="alphaUcParenR"/>
            </a:pPr>
            <a:r>
              <a:rPr lang="nl-NL" sz="2400" dirty="0">
                <a:latin typeface="Bahnschrift SemiBold SemiConden" panose="020B0502040204020203" pitchFamily="34" charset="0"/>
                <a:ea typeface="+mj-ea"/>
                <a:cs typeface="+mj-cs"/>
              </a:rPr>
              <a:t>De periode dat je de huur nog betaald en in het huis kan wonen, nadat jij of de verhuurder gezegd hebben dat je niet meer in het huis wil wonen. </a:t>
            </a:r>
          </a:p>
          <a:p>
            <a:pPr marL="457200" indent="-457200">
              <a:buAutoNum type="alphaUcParenR"/>
            </a:pPr>
            <a:endParaRPr lang="nl-NL" sz="24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457200" indent="-457200">
              <a:buAutoNum type="alphaUcParenR"/>
            </a:pPr>
            <a:r>
              <a:rPr lang="nl-BE" sz="2400" dirty="0">
                <a:latin typeface="Bahnschrift SemiBold SemiConden" panose="020B0502040204020203" pitchFamily="34" charset="0"/>
                <a:ea typeface="+mj-ea"/>
                <a:cs typeface="+mj-cs"/>
              </a:rPr>
              <a:t>De periode dat je in het huis kan blijven wonen nadat je iets hebt kapot gemaakt. </a:t>
            </a:r>
          </a:p>
          <a:p>
            <a:pPr marL="457200" indent="-457200">
              <a:buAutoNum type="alphaUcParenR"/>
            </a:pPr>
            <a:endParaRPr lang="nl-BE" sz="24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457200" indent="-457200">
              <a:buAutoNum type="alphaUcParenR"/>
            </a:pPr>
            <a:r>
              <a:rPr lang="nl-BE" sz="2400" dirty="0">
                <a:latin typeface="Bahnschrift SemiBold SemiConden" panose="020B0502040204020203" pitchFamily="34" charset="0"/>
                <a:ea typeface="+mj-ea"/>
                <a:cs typeface="+mj-cs"/>
              </a:rPr>
              <a:t>De periode dat je de huur nog moet betalen nadat de verhuurder je uit het huis heeft gezet. </a:t>
            </a:r>
          </a:p>
          <a:p>
            <a:pPr marL="457200" indent="-457200">
              <a:buAutoNum type="alphaUcParenR"/>
            </a:pPr>
            <a:endParaRPr lang="nl-BE" sz="24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2400" dirty="0">
                <a:latin typeface="Bahnschrift SemiBold SemiConden" panose="020B0502040204020203" pitchFamily="34" charset="0"/>
                <a:ea typeface="+mj-ea"/>
                <a:cs typeface="+mj-cs"/>
              </a:rPr>
              <a:t>Antwoord A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7620E3F-4FF4-787D-FBDF-0D5CFEF11C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B7FA8686-297D-8D0F-35A7-5E2A0216FBE4}"/>
              </a:ext>
            </a:extLst>
          </p:cNvPr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05F0CA3A-1F41-FF47-05BC-E0AB213CEB0A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0E11ED9F-8D94-C913-2B42-A9F9E342BC3F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35DA1A7-0B43-7B57-44A1-49CD37FEA9A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50E8DF18-D25C-08DB-9A30-EC76333CC5C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F4EDF6FC-72E4-70D6-6046-47A167A2B596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DC561DD7-2C1D-087F-ADA7-12ABFCB58C7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4E0C1D64-4A77-06B5-8804-709A70B2AB3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A5B3432C-6441-F6E4-FF1E-80821939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257A390-2D5A-AB01-507B-54EBBC1D5B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80" b="96098" l="9959" r="91286">
                        <a14:foregroundMark x1="92116" y1="53659" x2="92116" y2="53659"/>
                        <a14:foregroundMark x1="51867" y1="30244" x2="71369" y2="64878"/>
                        <a14:foregroundMark x1="63071" y1="25854" x2="80498" y2="55610"/>
                        <a14:foregroundMark x1="60166" y1="22927" x2="28216" y2="32683"/>
                        <a14:foregroundMark x1="43154" y1="35122" x2="25311" y2="60000"/>
                        <a14:foregroundMark x1="29850" y1="69756" x2="29943" y2="69918"/>
                        <a14:foregroundMark x1="18672" y1="50244" x2="29850" y2="69756"/>
                        <a14:foregroundMark x1="23237" y1="51707" x2="22407" y2="80488"/>
                        <a14:foregroundMark x1="41909" y1="49268" x2="56432" y2="71707"/>
                        <a14:foregroundMark x1="38589" y1="59024" x2="45228" y2="75610"/>
                        <a14:foregroundMark x1="25726" y1="46341" x2="35685" y2="36585"/>
                        <a14:foregroundMark x1="48963" y1="40000" x2="61411" y2="60000"/>
                        <a14:foregroundMark x1="67635" y1="22439" x2="78008" y2="44878"/>
                        <a14:foregroundMark x1="56846" y1="81951" x2="70124" y2="78049"/>
                        <a14:foregroundMark x1="50207" y1="71220" x2="49378" y2="86341"/>
                        <a14:foregroundMark x1="43983" y1="81463" x2="43983" y2="91707"/>
                        <a14:foregroundMark x1="43568" y1="93659" x2="48548" y2="96098"/>
                        <a14:foregroundMark x1="60166" y1="81951" x2="76763" y2="77073"/>
                        <a14:foregroundMark x1="53112" y1="93171" x2="77593" y2="84390"/>
                        <a14:foregroundMark x1="82158" y1="62439" x2="82158" y2="80976"/>
                        <a14:backgroundMark x1="31120" y1="71707" x2="31120" y2="71707"/>
                        <a14:backgroundMark x1="31120" y1="69756" x2="31120" y2="69756"/>
                        <a14:backgroundMark x1="31120" y1="70244" x2="31120" y2="70244"/>
                        <a14:backgroundMark x1="31535" y1="74146" x2="32780" y2="74146"/>
                        <a14:backgroundMark x1="30290" y1="69756" x2="32365" y2="756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1582" y="389467"/>
            <a:ext cx="1817278" cy="15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8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1519" y="733544"/>
            <a:ext cx="6632281" cy="1529556"/>
          </a:xfrm>
        </p:spPr>
        <p:txBody>
          <a:bodyPr>
            <a:noAutofit/>
          </a:bodyPr>
          <a:lstStyle/>
          <a:p>
            <a:r>
              <a:rPr lang="nl-NL" sz="3200" dirty="0">
                <a:latin typeface="Bahnschrift SemiBold SemiConden" panose="020B0502040204020203" pitchFamily="34" charset="0"/>
              </a:rPr>
              <a:t>Je hebt een huurcontract afgesloten van maximum drie jaar. Je wil na 1 jaar verhuizen. Wat moet je dan nog nakomen of betalen? </a:t>
            </a:r>
            <a:endParaRPr lang="nl-BE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1519" y="2296966"/>
            <a:ext cx="8445500" cy="4351338"/>
          </a:xfrm>
        </p:spPr>
        <p:txBody>
          <a:bodyPr>
            <a:normAutofit/>
          </a:bodyPr>
          <a:lstStyle/>
          <a:p>
            <a:endParaRPr lang="nl-BE" sz="2400" dirty="0">
              <a:latin typeface="Bahnschrift SemiBold SemiConden" panose="020B0502040204020203" pitchFamily="34" charset="0"/>
            </a:endParaRPr>
          </a:p>
          <a:p>
            <a:pPr marL="457200" indent="-457200">
              <a:buAutoNum type="alphaUcParenR"/>
            </a:pPr>
            <a:r>
              <a:rPr lang="nl-NL" sz="2400" dirty="0">
                <a:latin typeface="Bahnschrift SemiBold SemiConden" panose="020B0502040204020203" pitchFamily="34" charset="0"/>
              </a:rPr>
              <a:t>Er is een opzeggingstermijn van 2 maanden </a:t>
            </a:r>
            <a:r>
              <a:rPr lang="nl-NL" sz="2000" dirty="0">
                <a:latin typeface="Bahnschrift SemiBold SemiConden" panose="020B0502040204020203" pitchFamily="34" charset="0"/>
              </a:rPr>
              <a:t>(nog 2 maanden huur betalen)</a:t>
            </a:r>
            <a:r>
              <a:rPr lang="nl-NL" sz="2400" dirty="0">
                <a:latin typeface="Bahnschrift SemiBold SemiConden" panose="020B0502040204020203" pitchFamily="34" charset="0"/>
              </a:rPr>
              <a:t> en je betaalt een opzeggingsvergoeding </a:t>
            </a:r>
            <a:r>
              <a:rPr lang="nl-NL" sz="2000" dirty="0">
                <a:latin typeface="Bahnschrift SemiBold SemiConden" panose="020B0502040204020203" pitchFamily="34" charset="0"/>
              </a:rPr>
              <a:t>(soort boete).  </a:t>
            </a:r>
            <a:endParaRPr lang="nl-NL" sz="2400" dirty="0">
              <a:latin typeface="Bahnschrift SemiBold SemiConden" panose="020B0502040204020203" pitchFamily="34" charset="0"/>
            </a:endParaRPr>
          </a:p>
          <a:p>
            <a:pPr marL="457200" indent="-457200">
              <a:buAutoNum type="alphaUcParenR"/>
            </a:pPr>
            <a:r>
              <a:rPr lang="nl-NL" sz="2400" dirty="0">
                <a:latin typeface="Bahnschrift SemiBold SemiConden" panose="020B0502040204020203" pitchFamily="34" charset="0"/>
              </a:rPr>
              <a:t>Je betaalt enkel een opzeggingsvergoeding </a:t>
            </a:r>
            <a:r>
              <a:rPr lang="nl-NL" sz="2000" dirty="0">
                <a:latin typeface="Bahnschrift SemiBold SemiConden" panose="020B0502040204020203" pitchFamily="34" charset="0"/>
              </a:rPr>
              <a:t>(soort boete). </a:t>
            </a:r>
          </a:p>
          <a:p>
            <a:pPr marL="457200" indent="-457200">
              <a:buAutoNum type="alphaUcParenR"/>
            </a:pPr>
            <a:r>
              <a:rPr lang="nl-NL" sz="2400" dirty="0">
                <a:latin typeface="Bahnschrift SemiBold SemiConden" panose="020B0502040204020203" pitchFamily="34" charset="0"/>
              </a:rPr>
              <a:t>Er is een opzeggingstermijn van 3 maanden </a:t>
            </a:r>
            <a:r>
              <a:rPr lang="nl-NL" sz="2000" dirty="0">
                <a:latin typeface="Bahnschrift SemiBold SemiConden" panose="020B0502040204020203" pitchFamily="34" charset="0"/>
              </a:rPr>
              <a:t>(nog 3 maanden huur betalen)</a:t>
            </a:r>
            <a:r>
              <a:rPr lang="nl-NL" sz="2400" dirty="0">
                <a:latin typeface="Bahnschrift SemiBold SemiConden" panose="020B0502040204020203" pitchFamily="34" charset="0"/>
              </a:rPr>
              <a:t> en je betaalt een opzeggingsvergoeding </a:t>
            </a:r>
            <a:r>
              <a:rPr lang="nl-NL" sz="2000" dirty="0">
                <a:latin typeface="Bahnschrift SemiBold SemiConden" panose="020B0502040204020203" pitchFamily="34" charset="0"/>
              </a:rPr>
              <a:t>(soort boete).  </a:t>
            </a:r>
            <a:endParaRPr lang="nl-NL" sz="2400" dirty="0">
              <a:latin typeface="Bahnschrift SemiBold SemiConden" panose="020B0502040204020203" pitchFamily="34" charset="0"/>
            </a:endParaRPr>
          </a:p>
          <a:p>
            <a:pPr marL="457200" indent="-457200">
              <a:buAutoNum type="alphaUcParenR"/>
            </a:pPr>
            <a:r>
              <a:rPr lang="nl-BE" sz="2400" dirty="0">
                <a:latin typeface="Bahnschrift SemiBold SemiConden" panose="020B0502040204020203" pitchFamily="34" charset="0"/>
              </a:rPr>
              <a:t>Er is een opzeggingstermijn van 3 maanden </a:t>
            </a:r>
            <a:r>
              <a:rPr lang="nl-NL" sz="2000" dirty="0">
                <a:latin typeface="Bahnschrift SemiBold SemiConden" panose="020B0502040204020203" pitchFamily="34" charset="0"/>
              </a:rPr>
              <a:t>(nog 3 maanden huur betalen)</a:t>
            </a:r>
            <a:r>
              <a:rPr lang="nl-NL" sz="2400" dirty="0">
                <a:latin typeface="Bahnschrift SemiBold SemiConden" panose="020B0502040204020203" pitchFamily="34" charset="0"/>
              </a:rPr>
              <a:t>. </a:t>
            </a:r>
            <a:endParaRPr lang="nl-BE" sz="2400" dirty="0">
              <a:latin typeface="Bahnschrift SemiBold SemiConden" panose="020B0502040204020203" pitchFamily="34" charset="0"/>
            </a:endParaRPr>
          </a:p>
          <a:p>
            <a:pPr marL="457200" indent="-457200">
              <a:buAutoNum type="alphaUcParenR"/>
            </a:pPr>
            <a:endParaRPr lang="nl-BE" sz="24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2400" dirty="0">
                <a:latin typeface="Bahnschrift SemiBold SemiConden" panose="020B0502040204020203" pitchFamily="34" charset="0"/>
              </a:rPr>
              <a:t>Antwoord C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50DB3C2-547A-A933-4363-7A4F70FE1E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3E6BBF4F-AA7D-DFFE-F3BA-6C6F62880B0E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EEB0B049-A2FF-C96C-D5D5-A7D497AB65FC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34DA546-881E-0D7C-34AB-B71ACC2BDE5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ED6D6BBB-3FD6-F2E1-EF9D-D0133C8A6BA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977967A5-258A-18EA-BEBA-35FA1302A969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3230823E-F1E5-7C5C-4553-645B41C6593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AD0A0786-8D73-7A1B-D81F-0BCA6607EA2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4A785517-9032-1337-352B-ECCA43FF49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62" y="133262"/>
            <a:ext cx="1577477" cy="20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9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0600" y="818639"/>
            <a:ext cx="8709581" cy="1325563"/>
          </a:xfrm>
        </p:spPr>
        <p:txBody>
          <a:bodyPr>
            <a:normAutofit/>
          </a:bodyPr>
          <a:lstStyle/>
          <a:p>
            <a:r>
              <a:rPr lang="nl-NL" sz="4000" dirty="0">
                <a:latin typeface="Bahnschrift SemiBold SemiConden" panose="020B0502040204020203" pitchFamily="34" charset="0"/>
              </a:rPr>
              <a:t>Je verliest je huissleutel. Wie moet een nieuwe sleutel kopen? </a:t>
            </a:r>
            <a:endParaRPr lang="nl-BE" sz="40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0600" y="2931736"/>
            <a:ext cx="10515600" cy="3795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  <a:ea typeface="+mj-ea"/>
                <a:cs typeface="+mj-cs"/>
              </a:rPr>
              <a:t>A) de verhuurder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  <a:ea typeface="+mj-ea"/>
                <a:cs typeface="+mj-cs"/>
              </a:rPr>
              <a:t>B) de huurder</a:t>
            </a:r>
          </a:p>
          <a:p>
            <a:pPr marL="0" indent="0">
              <a:buNone/>
            </a:pPr>
            <a:endParaRPr lang="nl-BE" sz="40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B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4581FB-C8DC-F3E8-B5CB-AEF6BDF58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9654C52F-DF06-4C17-F9FD-25470DE4B063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6E5C580B-1BED-6046-3876-377B0F9BB936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6E6AF76-2146-9E37-E4EF-8E87D37BE84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20FF7381-0675-251E-F756-AF031BA011D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DBB60794-DF65-7287-4F01-5497033897E1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57710BA-13CE-EB74-E107-AAF6EBF843F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06001349-1CF8-41F9-1199-5F95829FFD8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508604FD-8BCD-23F1-9445-8E075FDDC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88" y="2555106"/>
            <a:ext cx="1912424" cy="205038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42256CE-6F6F-1237-E090-5304545F9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80" b="96098" l="9959" r="91286">
                        <a14:foregroundMark x1="92116" y1="53659" x2="92116" y2="53659"/>
                        <a14:foregroundMark x1="51867" y1="30244" x2="71369" y2="64878"/>
                        <a14:foregroundMark x1="63071" y1="25854" x2="80498" y2="55610"/>
                        <a14:foregroundMark x1="60166" y1="22927" x2="28216" y2="32683"/>
                        <a14:foregroundMark x1="43154" y1="35122" x2="25311" y2="60000"/>
                        <a14:foregroundMark x1="29850" y1="69756" x2="29943" y2="69918"/>
                        <a14:foregroundMark x1="18672" y1="50244" x2="29850" y2="69756"/>
                        <a14:foregroundMark x1="23237" y1="51707" x2="22407" y2="80488"/>
                        <a14:foregroundMark x1="41909" y1="49268" x2="56432" y2="71707"/>
                        <a14:foregroundMark x1="38589" y1="59024" x2="45228" y2="75610"/>
                        <a14:foregroundMark x1="25726" y1="46341" x2="35685" y2="36585"/>
                        <a14:foregroundMark x1="48963" y1="40000" x2="61411" y2="60000"/>
                        <a14:foregroundMark x1="67635" y1="22439" x2="78008" y2="44878"/>
                        <a14:foregroundMark x1="56846" y1="81951" x2="70124" y2="78049"/>
                        <a14:foregroundMark x1="50207" y1="71220" x2="49378" y2="86341"/>
                        <a14:foregroundMark x1="43983" y1="81463" x2="43983" y2="91707"/>
                        <a14:foregroundMark x1="43568" y1="93659" x2="48548" y2="96098"/>
                        <a14:foregroundMark x1="60166" y1="81951" x2="76763" y2="77073"/>
                        <a14:foregroundMark x1="53112" y1="93171" x2="77593" y2="84390"/>
                        <a14:foregroundMark x1="82158" y1="62439" x2="82158" y2="80976"/>
                        <a14:backgroundMark x1="31120" y1="71707" x2="31120" y2="71707"/>
                        <a14:backgroundMark x1="31120" y1="69756" x2="31120" y2="69756"/>
                        <a14:backgroundMark x1="31120" y1="70244" x2="31120" y2="70244"/>
                        <a14:backgroundMark x1="31535" y1="74146" x2="32780" y2="74146"/>
                        <a14:backgroundMark x1="30290" y1="69756" x2="32365" y2="756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7776" y="4942091"/>
            <a:ext cx="1817278" cy="15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1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0600" y="682587"/>
            <a:ext cx="8775569" cy="1325563"/>
          </a:xfrm>
        </p:spPr>
        <p:txBody>
          <a:bodyPr>
            <a:noAutofit/>
          </a:bodyPr>
          <a:lstStyle/>
          <a:p>
            <a:r>
              <a:rPr lang="nl-NL" sz="3200" dirty="0">
                <a:latin typeface="Bahnschrift SemiBold SemiConden"/>
              </a:rPr>
              <a:t>Je hebt een huurcontract van 9 jaar. De eigenaar wil verbouwen nadat je 2 jaar in het huis woont. Mag de eigenaar in dit geval het huurcontract opzeggen? </a:t>
            </a:r>
            <a:endParaRPr lang="nl-BE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0600" y="2787396"/>
            <a:ext cx="8775569" cy="4351338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Neen</a:t>
            </a:r>
          </a:p>
          <a:p>
            <a:pPr marL="514350" indent="-514350">
              <a:buAutoNum type="alphaUcParenR"/>
            </a:pPr>
            <a:endParaRPr lang="nl-NL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B) ja, maar pas nadat je 3 jaar in het huis gewoond hebt. </a:t>
            </a:r>
          </a:p>
          <a:p>
            <a:pPr marL="0" indent="0">
              <a:buNone/>
            </a:pPr>
            <a:endParaRPr lang="nl-NL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C) </a:t>
            </a:r>
            <a:r>
              <a:rPr lang="nl-NL" dirty="0">
                <a:latin typeface="Bahnschrift SemiBold SemiConden" panose="020B0502040204020203" pitchFamily="34" charset="0"/>
              </a:rPr>
              <a:t>ja, maar pas na een opzeggingstermijn van 6 maanden</a:t>
            </a:r>
            <a:br>
              <a:rPr lang="nl-NL" dirty="0">
                <a:latin typeface="Bahnschrift SemiBold SemiConden" panose="020B0502040204020203" pitchFamily="34" charset="0"/>
              </a:rPr>
            </a:br>
            <a:endParaRPr lang="nl-NL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B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842054FA-598E-B935-89F0-7D3352F03F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22" name="Freeform 4">
            <a:extLst>
              <a:ext uri="{FF2B5EF4-FFF2-40B4-BE49-F238E27FC236}">
                <a16:creationId xmlns:a16="http://schemas.microsoft.com/office/drawing/2014/main" id="{EE5830E8-3C4E-DC67-4F62-250AF5652E67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1955D432-739B-2722-DB7F-C3AE7144D375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AF33BDA-7FFA-1D79-9243-12D244641B0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EDB10775-8DCC-B94E-9C9A-DA16C2AB463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31" name="Afbeelding 30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0C7765B7-7BC4-C7ED-EC3B-32EBD7C0B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915" y="200776"/>
            <a:ext cx="1577477" cy="201947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AE5E6C6-BF8C-92D6-59B7-9F363FB8C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96" b="89899" l="9551" r="94382">
                        <a14:foregroundMark x1="32584" y1="20202" x2="43258" y2="66667"/>
                        <a14:foregroundMark x1="43258" y1="66667" x2="43820" y2="66162"/>
                        <a14:foregroundMark x1="51685" y1="19192" x2="57303" y2="48485"/>
                        <a14:foregroundMark x1="47753" y1="18182" x2="14045" y2="42424"/>
                        <a14:foregroundMark x1="14045" y1="42424" x2="14045" y2="45960"/>
                        <a14:foregroundMark x1="17978" y1="40909" x2="43258" y2="67172"/>
                        <a14:foregroundMark x1="12921" y1="33838" x2="34831" y2="19697"/>
                        <a14:foregroundMark x1="37079" y1="15152" x2="52809" y2="18687"/>
                        <a14:foregroundMark x1="35955" y1="14141" x2="21910" y2="20202"/>
                        <a14:foregroundMark x1="47753" y1="12121" x2="62921" y2="19192"/>
                        <a14:foregroundMark x1="61236" y1="23232" x2="61236" y2="43434"/>
                        <a14:foregroundMark x1="53933" y1="51010" x2="54494" y2="65152"/>
                        <a14:foregroundMark x1="91011" y1="45455" x2="91573" y2="58081"/>
                        <a14:foregroundMark x1="48315" y1="90404" x2="60112" y2="89899"/>
                        <a14:foregroundMark x1="94382" y1="52020" x2="94382" y2="61616"/>
                        <a14:foregroundMark x1="46067" y1="47475" x2="48315" y2="66667"/>
                        <a14:foregroundMark x1="42697" y1="28788" x2="46067" y2="34343"/>
                        <a14:foregroundMark x1="67416" y1="30808" x2="62921" y2="479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68521" y="2580878"/>
            <a:ext cx="1524906" cy="16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6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50593"/>
            <a:ext cx="6854072" cy="1529556"/>
          </a:xfrm>
        </p:spPr>
        <p:txBody>
          <a:bodyPr>
            <a:normAutofit/>
          </a:bodyPr>
          <a:lstStyle/>
          <a:p>
            <a:r>
              <a:rPr lang="nl-NL" sz="4000" dirty="0">
                <a:latin typeface="Bahnschrift SemiBold SemiConden" panose="020B0502040204020203" pitchFamily="34" charset="0"/>
              </a:rPr>
              <a:t>Wat kan de verhuurder doen als ik mijn huur niet betaal? </a:t>
            </a:r>
            <a:endParaRPr lang="nl-BE" sz="40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080149"/>
            <a:ext cx="8445500" cy="4351338"/>
          </a:xfrm>
        </p:spPr>
        <p:txBody>
          <a:bodyPr>
            <a:normAutofit/>
          </a:bodyPr>
          <a:lstStyle/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A) naar de vrederechter stappen</a:t>
            </a: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B) het contract onmiddellijk stopzetten</a:t>
            </a:r>
          </a:p>
          <a:p>
            <a:pPr marL="0" indent="0">
              <a:buNone/>
            </a:pPr>
            <a:endParaRPr lang="nl-BE" sz="2400" dirty="0">
              <a:latin typeface="Bahnschrift SemiBold SemiConden" panose="020B0502040204020203" pitchFamily="34" charset="0"/>
            </a:endParaRPr>
          </a:p>
          <a:p>
            <a:endParaRPr lang="nl-BE" sz="24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B1BC603-B4EB-C45C-0FA6-8015C2A41E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2BD787DF-D679-6C6B-A959-619A055CEFF0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EB92F55B-5894-18B4-D08F-0481E0F6A5ED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26E7C2F-FE36-35BE-1441-F2BFE5082FB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33B84E19-1625-2AB0-2936-CE06F343B44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B1C22D1B-7749-B909-4BB5-6359D4939ACF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93C8E666-B757-3760-7EFF-361922CBD5C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183DD3D7-F9E1-081F-4D8B-99EC47B6490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9" name="Afbeelding 18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7BCDF858-9B3E-8FF3-EDCB-BCDA0CC00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13" y="206472"/>
            <a:ext cx="2068573" cy="2217798"/>
          </a:xfrm>
          <a:prstGeom prst="rect">
            <a:avLst/>
          </a:prstGeom>
        </p:spPr>
      </p:pic>
      <p:grpSp>
        <p:nvGrpSpPr>
          <p:cNvPr id="4" name="Groep 3">
            <a:extLst>
              <a:ext uri="{FF2B5EF4-FFF2-40B4-BE49-F238E27FC236}">
                <a16:creationId xmlns:a16="http://schemas.microsoft.com/office/drawing/2014/main" id="{3401CB4C-C26E-CC47-7CF9-D8944A4C3EA0}"/>
              </a:ext>
            </a:extLst>
          </p:cNvPr>
          <p:cNvGrpSpPr/>
          <p:nvPr/>
        </p:nvGrpSpPr>
        <p:grpSpPr>
          <a:xfrm>
            <a:off x="7749816" y="2339711"/>
            <a:ext cx="2009350" cy="2143616"/>
            <a:chOff x="7749816" y="2339711"/>
            <a:chExt cx="2009350" cy="2143616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96BD993B-2B2D-4CCB-9C99-324303C81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26037" y1="50972" x2="31797" y2="61339"/>
                          <a14:foregroundMark x1="40783" y1="38013" x2="27650" y2="57451"/>
                          <a14:foregroundMark x1="27650" y1="57451" x2="27650" y2="57451"/>
                          <a14:foregroundMark x1="26959" y1="41469" x2="20046" y2="50972"/>
                          <a14:foregroundMark x1="21659" y1="53564" x2="43548" y2="62419"/>
                          <a14:foregroundMark x1="33410" y1="69978" x2="45622" y2="68898"/>
                          <a14:foregroundMark x1="58295" y1="87689" x2="41244" y2="68467"/>
                          <a14:foregroundMark x1="58756" y1="47948" x2="38018" y2="64795"/>
                          <a14:foregroundMark x1="44470" y1="38229" x2="61290" y2="43413"/>
                          <a14:foregroundMark x1="52535" y1="30886" x2="61751" y2="35421"/>
                          <a14:foregroundMark x1="58756" y1="29374" x2="67972" y2="34557"/>
                          <a14:foregroundMark x1="67972" y1="29806" x2="71659" y2="51836"/>
                          <a14:foregroundMark x1="68203" y1="26350" x2="25576" y2="51404"/>
                          <a14:foregroundMark x1="25576" y1="51404" x2="24654" y2="51404"/>
                          <a14:foregroundMark x1="17051" y1="46004" x2="26498" y2="43844"/>
                          <a14:foregroundMark x1="21659" y1="38229" x2="79263" y2="48164"/>
                          <a14:foregroundMark x1="79263" y1="48164" x2="79493" y2="48380"/>
                          <a14:foregroundMark x1="32719" y1="25054" x2="38479" y2="62635"/>
                          <a14:foregroundMark x1="38479" y1="62635" x2="38710" y2="63067"/>
                          <a14:foregroundMark x1="40553" y1="23110" x2="43779" y2="39957"/>
                          <a14:foregroundMark x1="43779" y1="39957" x2="44009" y2="39525"/>
                          <a14:foregroundMark x1="20737" y1="71058" x2="60369" y2="63283"/>
                          <a14:foregroundMark x1="60369" y1="63283" x2="54839" y2="63067"/>
                          <a14:foregroundMark x1="25115" y1="77754" x2="40783" y2="69114"/>
                          <a14:foregroundMark x1="34101" y1="81641" x2="55300" y2="65227"/>
                          <a14:foregroundMark x1="57373" y1="84881" x2="53917" y2="71274"/>
                          <a14:foregroundMark x1="53917" y1="71274" x2="53917" y2="71274"/>
                          <a14:foregroundMark x1="67512" y1="83153" x2="51152" y2="63715"/>
                          <a14:foregroundMark x1="74885" y1="77538" x2="41014" y2="51836"/>
                          <a14:foregroundMark x1="82028" y1="71490" x2="51382" y2="63715"/>
                          <a14:foregroundMark x1="51382" y1="63715" x2="51152" y2="63283"/>
                          <a14:foregroundMark x1="85484" y1="63715" x2="47465" y2="62851"/>
                          <a14:foregroundMark x1="87097" y1="55508" x2="67051" y2="62419"/>
                          <a14:foregroundMark x1="38940" y1="44708" x2="39862" y2="4902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49816" y="2339711"/>
              <a:ext cx="2009350" cy="2143616"/>
            </a:xfrm>
            <a:prstGeom prst="rect">
              <a:avLst/>
            </a:prstGeom>
          </p:spPr>
        </p:pic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B41D2193-44DE-2E5A-7C18-D2A60E35F37F}"/>
                </a:ext>
              </a:extLst>
            </p:cNvPr>
            <p:cNvSpPr/>
            <p:nvPr/>
          </p:nvSpPr>
          <p:spPr>
            <a:xfrm>
              <a:off x="8259060" y="2972860"/>
              <a:ext cx="1024815" cy="11054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pic>
          <p:nvPicPr>
            <p:cNvPr id="7" name="Graphic 6" descr="Home1 silhouet">
              <a:extLst>
                <a:ext uri="{FF2B5EF4-FFF2-40B4-BE49-F238E27FC236}">
                  <a16:creationId xmlns:a16="http://schemas.microsoft.com/office/drawing/2014/main" id="{C7A79B5E-B8AE-4375-58C9-5E01F3B71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98325" y="2768599"/>
              <a:ext cx="1346200" cy="1346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978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0A7FE-589E-94FD-DEE1-B1BF95700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4C0966-14E4-B669-05DD-0F95672E4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986"/>
            <a:ext cx="6736242" cy="1325563"/>
          </a:xfrm>
        </p:spPr>
        <p:txBody>
          <a:bodyPr>
            <a:noAutofit/>
          </a:bodyPr>
          <a:lstStyle/>
          <a:p>
            <a:r>
              <a:rPr lang="nl-NL" sz="3600" dirty="0">
                <a:latin typeface="Bahnschrift SemiBold SemiConden"/>
              </a:rPr>
              <a:t>Je hebt een huurcontract van 9 jaar en je woont er al 3 jaar. Mag de eigenaar zonder reden opzeggen? 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1D0499-AB4F-006B-8E89-72748F043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8173"/>
            <a:ext cx="9475050" cy="3998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A) ja, maar dan krijg je wel een vergoeding van 6 of 9 maand huur. </a:t>
            </a: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B)   nee</a:t>
            </a:r>
          </a:p>
          <a:p>
            <a:endParaRPr lang="nl-BE" sz="36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B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3F33FEF-5418-4B43-617B-073D706976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93A92C8F-3151-E472-D3BD-195CC18B464A}"/>
              </a:ext>
            </a:extLst>
          </p:cNvPr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E21B6C92-5E6A-E9D8-4802-3662EBFF0416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69A11005-23D7-7AB5-D1BA-26A4E89878BF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28FD9A1-4765-585B-C7DD-604685AFACC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528D50F2-7E5D-E4C5-E319-CEA2DF9BC08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E95F3207-21BA-998E-DED9-D10557216D1A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84A7038-B33A-C5E7-F19E-ADC922AD658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45E935CA-2289-50D5-B02B-1853EBFC37E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2C390EFD-F12C-8E80-2724-B56273ADE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D857FE9-B6A1-AAB1-7180-43453386F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780" b="96098" l="9959" r="91286">
                        <a14:foregroundMark x1="92116" y1="53659" x2="92116" y2="53659"/>
                        <a14:foregroundMark x1="51867" y1="30244" x2="71369" y2="64878"/>
                        <a14:foregroundMark x1="63071" y1="25854" x2="80498" y2="55610"/>
                        <a14:foregroundMark x1="60166" y1="22927" x2="28216" y2="32683"/>
                        <a14:foregroundMark x1="43154" y1="35122" x2="25311" y2="60000"/>
                        <a14:foregroundMark x1="29850" y1="69756" x2="29943" y2="69918"/>
                        <a14:foregroundMark x1="18672" y1="50244" x2="29850" y2="69756"/>
                        <a14:foregroundMark x1="23237" y1="51707" x2="22407" y2="80488"/>
                        <a14:foregroundMark x1="41909" y1="49268" x2="56432" y2="71707"/>
                        <a14:foregroundMark x1="38589" y1="59024" x2="45228" y2="75610"/>
                        <a14:foregroundMark x1="25726" y1="46341" x2="35685" y2="36585"/>
                        <a14:foregroundMark x1="48963" y1="40000" x2="61411" y2="60000"/>
                        <a14:foregroundMark x1="67635" y1="22439" x2="78008" y2="44878"/>
                        <a14:foregroundMark x1="56846" y1="81951" x2="70124" y2="78049"/>
                        <a14:foregroundMark x1="50207" y1="71220" x2="49378" y2="86341"/>
                        <a14:foregroundMark x1="43983" y1="81463" x2="43983" y2="91707"/>
                        <a14:foregroundMark x1="43568" y1="93659" x2="48548" y2="96098"/>
                        <a14:foregroundMark x1="60166" y1="81951" x2="76763" y2="77073"/>
                        <a14:foregroundMark x1="53112" y1="93171" x2="77593" y2="84390"/>
                        <a14:foregroundMark x1="82158" y1="62439" x2="82158" y2="80976"/>
                        <a14:backgroundMark x1="31120" y1="71707" x2="31120" y2="71707"/>
                        <a14:backgroundMark x1="31120" y1="69756" x2="31120" y2="69756"/>
                        <a14:backgroundMark x1="31120" y1="70244" x2="31120" y2="70244"/>
                        <a14:backgroundMark x1="31535" y1="74146" x2="32780" y2="74146"/>
                        <a14:backgroundMark x1="30290" y1="69756" x2="32365" y2="756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1582" y="389467"/>
            <a:ext cx="1817278" cy="15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3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766379"/>
            <a:ext cx="6616834" cy="1325563"/>
          </a:xfrm>
        </p:spPr>
        <p:txBody>
          <a:bodyPr>
            <a:normAutofit fontScale="90000"/>
          </a:bodyPr>
          <a:lstStyle/>
          <a:p>
            <a:r>
              <a:rPr lang="nl-NL" dirty="0">
                <a:latin typeface="Bahnschrift SemiBold SemiConden" panose="020B0502040204020203" pitchFamily="34" charset="0"/>
              </a:rPr>
              <a:t>Mag de eigenaar zonder jouw toestemming de woning betreden?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38200" y="3028802"/>
            <a:ext cx="4178300" cy="290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A) Ja 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B) Nee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2C8C358B-0B22-DFF2-0CE5-1DC30186C4FA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9" name="Group 6">
            <a:extLst>
              <a:ext uri="{FF2B5EF4-FFF2-40B4-BE49-F238E27FC236}">
                <a16:creationId xmlns:a16="http://schemas.microsoft.com/office/drawing/2014/main" id="{365FD13D-AC50-112D-0328-5C36FCB0323F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1C7CC545-A303-4F5B-F0EE-C7D0687A8C6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7A2AD723-E061-BAF4-8298-1AB1DDBF6DF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id="{DA347B0B-5116-6097-9B77-07782EE6F715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1305134D-392E-D08D-9D7B-2607C1FBF97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C9756CC2-A85E-69B2-F911-C659F1D05F3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Afbeelding 14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06A40DE3-EDB2-957A-04F0-F94D60A13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C4996C8D-628C-48DF-8AF8-44185A37C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838200" y="5066358"/>
            <a:ext cx="35392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latin typeface="Bahnschrift SemiBold SemiConden" panose="020B0502040204020203" pitchFamily="34" charset="0"/>
              </a:rPr>
              <a:t>Antwoord B</a:t>
            </a:r>
          </a:p>
          <a:p>
            <a:endParaRPr lang="nl-BE" dirty="0">
              <a:latin typeface="Bahnschrift SemiBold SemiConden" panose="020B0502040204020203" pitchFamily="34" charset="0"/>
            </a:endParaRPr>
          </a:p>
        </p:txBody>
      </p:sp>
      <p:pic>
        <p:nvPicPr>
          <p:cNvPr id="23" name="Afbeelding 22" descr="Afbeelding met Graphics, cirkel, logo, clipart&#10;&#10;Automatisch gegenereerde beschrijving">
            <a:extLst>
              <a:ext uri="{FF2B5EF4-FFF2-40B4-BE49-F238E27FC236}">
                <a16:creationId xmlns:a16="http://schemas.microsoft.com/office/drawing/2014/main" id="{008FE45F-F60E-1FC8-D4EA-6471934A33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641" y="2742039"/>
            <a:ext cx="1981372" cy="14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2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381E6-AC19-157F-DC95-7D24C3AE5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0580B4-3A09-B2E5-A3A5-CDACAB7C6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4437"/>
            <a:ext cx="6752671" cy="1325563"/>
          </a:xfrm>
        </p:spPr>
        <p:txBody>
          <a:bodyPr>
            <a:noAutofit/>
          </a:bodyPr>
          <a:lstStyle/>
          <a:p>
            <a:r>
              <a:rPr lang="nl-BE" sz="4000" dirty="0">
                <a:latin typeface="Bahnschrift SemiBold SemiConden" panose="020B0502040204020203" pitchFamily="34" charset="0"/>
              </a:rPr>
              <a:t>Is een plaatsbeschrijving verplicht? 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F1B247E-8137-525F-79A5-7090187E5B97}"/>
              </a:ext>
            </a:extLst>
          </p:cNvPr>
          <p:cNvSpPr txBox="1">
            <a:spLocks/>
          </p:cNvSpPr>
          <p:nvPr/>
        </p:nvSpPr>
        <p:spPr>
          <a:xfrm>
            <a:off x="838200" y="2962921"/>
            <a:ext cx="4178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A) ja</a:t>
            </a: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</a:rPr>
              <a:t>B) nee</a:t>
            </a: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A8D02117-5DE1-7F51-194B-9120F1B9A467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53287D8E-68A8-FD98-855F-955CBC1BC4D4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D453669-5708-8C48-D164-5E38A6BA665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846E95D8-2F29-BF97-FB44-1400583B965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id="{6B029ABF-D22A-C316-B45A-2D3590C5C5E3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1473EF4-E0D6-57B3-A400-C32879700EA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B1071E81-9DDE-48F6-C3ED-81CB4C8D548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2" name="Afbeelding 21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B9B819F5-89D7-677F-CAC7-0BDED4C4C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94DB6598-87FF-0EF4-8044-2CCDD31904A3}"/>
              </a:ext>
            </a:extLst>
          </p:cNvPr>
          <p:cNvSpPr txBox="1">
            <a:spLocks/>
          </p:cNvSpPr>
          <p:nvPr/>
        </p:nvSpPr>
        <p:spPr>
          <a:xfrm>
            <a:off x="838200" y="4447195"/>
            <a:ext cx="29577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2C8067F-DF82-0D10-8B43-3DA673A066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AC8E41F-93E1-EF1A-F63E-A9AC78538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1418" y="2580878"/>
            <a:ext cx="1524906" cy="16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9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2A1B9-C537-5CC5-3BEA-5D76D4141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6EF656-5D3F-E8AF-AAC2-7ECB7E8BF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592"/>
            <a:ext cx="6854072" cy="1842563"/>
          </a:xfrm>
        </p:spPr>
        <p:txBody>
          <a:bodyPr>
            <a:normAutofit fontScale="90000"/>
          </a:bodyPr>
          <a:lstStyle/>
          <a:p>
            <a:r>
              <a:rPr lang="nl-NL" dirty="0">
                <a:latin typeface="Bahnschrift SemiBold SemiConden" panose="020B0502040204020203" pitchFamily="34" charset="0"/>
              </a:rPr>
              <a:t>Hoeveel maanden huur bedraagt </a:t>
            </a:r>
            <a:br>
              <a:rPr lang="nl-NL" dirty="0">
                <a:latin typeface="Bahnschrift SemiBold SemiConden" panose="020B0502040204020203" pitchFamily="34" charset="0"/>
              </a:rPr>
            </a:br>
            <a:r>
              <a:rPr lang="nl-NL" dirty="0">
                <a:latin typeface="Bahnschrift SemiBold SemiConden" panose="020B0502040204020203" pitchFamily="34" charset="0"/>
              </a:rPr>
              <a:t>de huurwaarborg? 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1721F8-9E75-0F30-9200-7F11AE258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5053"/>
            <a:ext cx="8445500" cy="3586434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A) 2 maanden</a:t>
            </a: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B) 3 maanden</a:t>
            </a: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C) 4 maanden</a:t>
            </a: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endParaRPr lang="nl-BE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Geen enkel antwoord is juist.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D1511B5-5F5C-3109-450D-D91C82E8E8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A7A1A2B0-E8A3-098E-3653-6ADBDA8E2682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834F2428-5155-EA8F-62C3-86C4741861A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148B304-CDB8-868E-F5E8-1AA32D7BC3A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7F5F776F-7FE1-B108-BAF4-F91DF7B4EF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22C37B8A-675B-1A21-4CC7-0913462C7A0B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13150FC-0570-64FD-429D-254BDBCB117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3DA5EA42-A3B8-B413-FE69-F36E49741FD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9" name="Afbeelding 18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9E141F9C-2D06-4D35-A056-23D3DEE033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13" y="206472"/>
            <a:ext cx="2068573" cy="2217798"/>
          </a:xfrm>
          <a:prstGeom prst="rect">
            <a:avLst/>
          </a:prstGeom>
        </p:spPr>
      </p:pic>
      <p:grpSp>
        <p:nvGrpSpPr>
          <p:cNvPr id="4" name="Groep 3">
            <a:extLst>
              <a:ext uri="{FF2B5EF4-FFF2-40B4-BE49-F238E27FC236}">
                <a16:creationId xmlns:a16="http://schemas.microsoft.com/office/drawing/2014/main" id="{196C7C3C-2E2E-FFA0-DD30-38ADDA810DF7}"/>
              </a:ext>
            </a:extLst>
          </p:cNvPr>
          <p:cNvGrpSpPr/>
          <p:nvPr/>
        </p:nvGrpSpPr>
        <p:grpSpPr>
          <a:xfrm>
            <a:off x="7749816" y="2339711"/>
            <a:ext cx="2009350" cy="2143616"/>
            <a:chOff x="7749816" y="2339711"/>
            <a:chExt cx="2009350" cy="2143616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4EC671BD-A5E1-BE2B-58B3-8C9B85A28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26037" y1="50972" x2="31797" y2="61339"/>
                          <a14:foregroundMark x1="40783" y1="38013" x2="27650" y2="57451"/>
                          <a14:foregroundMark x1="27650" y1="57451" x2="27650" y2="57451"/>
                          <a14:foregroundMark x1="26959" y1="41469" x2="20046" y2="50972"/>
                          <a14:foregroundMark x1="21659" y1="53564" x2="43548" y2="62419"/>
                          <a14:foregroundMark x1="33410" y1="69978" x2="45622" y2="68898"/>
                          <a14:foregroundMark x1="58295" y1="87689" x2="41244" y2="68467"/>
                          <a14:foregroundMark x1="58756" y1="47948" x2="38018" y2="64795"/>
                          <a14:foregroundMark x1="44470" y1="38229" x2="61290" y2="43413"/>
                          <a14:foregroundMark x1="52535" y1="30886" x2="61751" y2="35421"/>
                          <a14:foregroundMark x1="58756" y1="29374" x2="67972" y2="34557"/>
                          <a14:foregroundMark x1="67972" y1="29806" x2="71659" y2="51836"/>
                          <a14:foregroundMark x1="68203" y1="26350" x2="25576" y2="51404"/>
                          <a14:foregroundMark x1="25576" y1="51404" x2="24654" y2="51404"/>
                          <a14:foregroundMark x1="17051" y1="46004" x2="26498" y2="43844"/>
                          <a14:foregroundMark x1="21659" y1="38229" x2="79263" y2="48164"/>
                          <a14:foregroundMark x1="79263" y1="48164" x2="79493" y2="48380"/>
                          <a14:foregroundMark x1="32719" y1="25054" x2="38479" y2="62635"/>
                          <a14:foregroundMark x1="38479" y1="62635" x2="38710" y2="63067"/>
                          <a14:foregroundMark x1="40553" y1="23110" x2="43779" y2="39957"/>
                          <a14:foregroundMark x1="43779" y1="39957" x2="44009" y2="39525"/>
                          <a14:foregroundMark x1="20737" y1="71058" x2="60369" y2="63283"/>
                          <a14:foregroundMark x1="60369" y1="63283" x2="54839" y2="63067"/>
                          <a14:foregroundMark x1="25115" y1="77754" x2="40783" y2="69114"/>
                          <a14:foregroundMark x1="34101" y1="81641" x2="55300" y2="65227"/>
                          <a14:foregroundMark x1="57373" y1="84881" x2="53917" y2="71274"/>
                          <a14:foregroundMark x1="53917" y1="71274" x2="53917" y2="71274"/>
                          <a14:foregroundMark x1="67512" y1="83153" x2="51152" y2="63715"/>
                          <a14:foregroundMark x1="74885" y1="77538" x2="41014" y2="51836"/>
                          <a14:foregroundMark x1="82028" y1="71490" x2="51382" y2="63715"/>
                          <a14:foregroundMark x1="51382" y1="63715" x2="51152" y2="63283"/>
                          <a14:foregroundMark x1="85484" y1="63715" x2="47465" y2="62851"/>
                          <a14:foregroundMark x1="87097" y1="55508" x2="67051" y2="62419"/>
                          <a14:foregroundMark x1="38940" y1="44708" x2="39862" y2="4902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49816" y="2339711"/>
              <a:ext cx="2009350" cy="2143616"/>
            </a:xfrm>
            <a:prstGeom prst="rect">
              <a:avLst/>
            </a:prstGeom>
          </p:spPr>
        </p:pic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1FE0EBCA-654B-2026-6F69-C1311F9AF43E}"/>
                </a:ext>
              </a:extLst>
            </p:cNvPr>
            <p:cNvSpPr/>
            <p:nvPr/>
          </p:nvSpPr>
          <p:spPr>
            <a:xfrm>
              <a:off x="8259060" y="2972860"/>
              <a:ext cx="1024815" cy="11054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pic>
          <p:nvPicPr>
            <p:cNvPr id="7" name="Graphic 6" descr="Home1 silhouet">
              <a:extLst>
                <a:ext uri="{FF2B5EF4-FFF2-40B4-BE49-F238E27FC236}">
                  <a16:creationId xmlns:a16="http://schemas.microsoft.com/office/drawing/2014/main" id="{A42E370E-F800-6583-C1A6-088E023C4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98325" y="2768599"/>
              <a:ext cx="1346200" cy="1346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12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9C4FE-79C2-ED15-DE78-B341D6DC0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B830E-BA0E-87F5-29D0-FA57ED7B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18639"/>
            <a:ext cx="8709581" cy="1325563"/>
          </a:xfrm>
        </p:spPr>
        <p:txBody>
          <a:bodyPr>
            <a:normAutofit/>
          </a:bodyPr>
          <a:lstStyle/>
          <a:p>
            <a:r>
              <a:rPr lang="nl-NL" sz="4000" dirty="0">
                <a:latin typeface="Bahnschrift SemiBold SemiConden" panose="020B0502040204020203" pitchFamily="34" charset="0"/>
              </a:rPr>
              <a:t>Op welke rekening wordt de huurwaarborg gestort? </a:t>
            </a:r>
            <a:endParaRPr lang="nl-BE" sz="40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B1ADB7-0870-7493-4B1B-C41389C6C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555106"/>
            <a:ext cx="10515600" cy="4171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A) Op een zichtrekening van de eigenaar</a:t>
            </a: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B) Op een geblokkeerde rekening</a:t>
            </a: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C) Op je eigen spaarrekening</a:t>
            </a:r>
          </a:p>
          <a:p>
            <a:pPr marL="0" indent="0">
              <a:buNone/>
            </a:pPr>
            <a:endParaRPr lang="nl-BE" sz="40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B</a:t>
            </a: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41CA0389-8EFA-6960-8C1E-91FE2992B4F5}"/>
              </a:ext>
            </a:extLst>
          </p:cNvPr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C2D3D73-D58C-C2B5-736F-85B723B3BF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022B1604-858C-D7C2-DB62-F73A800D7A26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471C5DDE-36FD-E58B-81A3-EE7B4A04C628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E512EF7-E34E-533B-6B1A-E3ED927C85F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46E1A812-BEF8-C052-94D0-E6A07BC321E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0E4FD85B-3330-D188-F535-FF289F5D3FB9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43626D58-21C2-A1F9-063D-1CA35A4BB15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F9EB64F7-5BE1-CF0D-13A6-7CEAD61F0C6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B91F589A-59AD-F4A0-B371-C792A7D02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88" y="2555106"/>
            <a:ext cx="1912424" cy="205038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8943B94-DBBE-6506-6C38-F52E6325E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80" b="96098" l="9959" r="91286">
                        <a14:foregroundMark x1="92116" y1="53659" x2="92116" y2="53659"/>
                        <a14:foregroundMark x1="51867" y1="30244" x2="71369" y2="64878"/>
                        <a14:foregroundMark x1="63071" y1="25854" x2="80498" y2="55610"/>
                        <a14:foregroundMark x1="60166" y1="22927" x2="28216" y2="32683"/>
                        <a14:foregroundMark x1="43154" y1="35122" x2="25311" y2="60000"/>
                        <a14:foregroundMark x1="29850" y1="69756" x2="29943" y2="69918"/>
                        <a14:foregroundMark x1="18672" y1="50244" x2="29850" y2="69756"/>
                        <a14:foregroundMark x1="23237" y1="51707" x2="22407" y2="80488"/>
                        <a14:foregroundMark x1="41909" y1="49268" x2="56432" y2="71707"/>
                        <a14:foregroundMark x1="38589" y1="59024" x2="45228" y2="75610"/>
                        <a14:foregroundMark x1="25726" y1="46341" x2="35685" y2="36585"/>
                        <a14:foregroundMark x1="48963" y1="40000" x2="61411" y2="60000"/>
                        <a14:foregroundMark x1="67635" y1="22439" x2="78008" y2="44878"/>
                        <a14:foregroundMark x1="56846" y1="81951" x2="70124" y2="78049"/>
                        <a14:foregroundMark x1="50207" y1="71220" x2="49378" y2="86341"/>
                        <a14:foregroundMark x1="43983" y1="81463" x2="43983" y2="91707"/>
                        <a14:foregroundMark x1="43568" y1="93659" x2="48548" y2="96098"/>
                        <a14:foregroundMark x1="60166" y1="81951" x2="76763" y2="77073"/>
                        <a14:foregroundMark x1="53112" y1="93171" x2="77593" y2="84390"/>
                        <a14:foregroundMark x1="82158" y1="62439" x2="82158" y2="80976"/>
                        <a14:backgroundMark x1="31120" y1="71707" x2="31120" y2="71707"/>
                        <a14:backgroundMark x1="31120" y1="69756" x2="31120" y2="69756"/>
                        <a14:backgroundMark x1="31120" y1="70244" x2="31120" y2="70244"/>
                        <a14:backgroundMark x1="31535" y1="74146" x2="32780" y2="74146"/>
                        <a14:backgroundMark x1="30290" y1="69756" x2="32365" y2="756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4361" y="5046195"/>
            <a:ext cx="1817278" cy="15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6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E88C-2F78-E101-BFC8-75FD2D607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250DA-D5D8-BD39-00C1-496DFF600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18639"/>
            <a:ext cx="8709581" cy="1325563"/>
          </a:xfrm>
        </p:spPr>
        <p:txBody>
          <a:bodyPr>
            <a:normAutofit fontScale="90000"/>
          </a:bodyPr>
          <a:lstStyle/>
          <a:p>
            <a:r>
              <a:rPr lang="nl-NL" dirty="0">
                <a:latin typeface="Bahnschrift SemiBold SemiConden" panose="020B0502040204020203" pitchFamily="34" charset="0"/>
              </a:rPr>
              <a:t>Het is herfst en je dakgoot is verstopt door de blaadjes die van de bomen vallen. Wie moet de dakgoot schoonmaken? 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318498-49B6-CDCA-E226-9F2ED1DD1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655906"/>
            <a:ext cx="10515600" cy="4070984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nl-BE" dirty="0">
                <a:latin typeface="Bahnschrift SemiBold SemiConden" panose="020B0502040204020203" pitchFamily="34" charset="0"/>
                <a:ea typeface="+mj-ea"/>
                <a:cs typeface="+mj-cs"/>
              </a:rPr>
              <a:t>de verhuurder</a:t>
            </a:r>
          </a:p>
          <a:p>
            <a:pPr marL="514350" indent="-514350">
              <a:buAutoNum type="alphaUcParenR"/>
            </a:pPr>
            <a:endParaRPr lang="nl-BE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dirty="0">
                <a:latin typeface="Bahnschrift SemiBold SemiConden" panose="020B0502040204020203" pitchFamily="34" charset="0"/>
                <a:ea typeface="+mj-ea"/>
                <a:cs typeface="+mj-cs"/>
              </a:rPr>
              <a:t>B)   de huurder</a:t>
            </a:r>
          </a:p>
          <a:p>
            <a:pPr marL="0" indent="0">
              <a:buNone/>
            </a:pPr>
            <a:endParaRPr lang="nl-BE" sz="40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B</a:t>
            </a: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D756FBD9-66E5-5C0A-61C3-47FD32D78E63}"/>
              </a:ext>
            </a:extLst>
          </p:cNvPr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2CA88BB-EEAF-6A48-32F2-439FFC2631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40CA581C-9C59-9895-EA5B-65C1391AC329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5F0DB460-3793-83A8-9ED7-FA222271C006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7A1FFC2-A0B3-544D-7A91-90A4A415ADE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20B56ECA-EA8C-2765-A84F-1575C3E6D44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41662DB1-1038-8012-05F1-8F9C5B505C41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7383A76D-6816-25ED-925F-B15B5095948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ADD15C11-0461-411D-5FA7-502C3718234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D8BD9DF0-0DA5-77A0-2777-EBBF70F61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88" y="2555106"/>
            <a:ext cx="1912424" cy="205038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45A892B-43CB-B315-1047-253A1DF3A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96" b="89899" l="9551" r="94382">
                        <a14:foregroundMark x1="32584" y1="20202" x2="43258" y2="66667"/>
                        <a14:foregroundMark x1="43258" y1="66667" x2="43820" y2="66162"/>
                        <a14:foregroundMark x1="51685" y1="19192" x2="57303" y2="48485"/>
                        <a14:foregroundMark x1="47753" y1="18182" x2="14045" y2="42424"/>
                        <a14:foregroundMark x1="14045" y1="42424" x2="14045" y2="45960"/>
                        <a14:foregroundMark x1="17978" y1="40909" x2="43258" y2="67172"/>
                        <a14:foregroundMark x1="12921" y1="33838" x2="34831" y2="19697"/>
                        <a14:foregroundMark x1="37079" y1="15152" x2="52809" y2="18687"/>
                        <a14:foregroundMark x1="35955" y1="14141" x2="21910" y2="20202"/>
                        <a14:foregroundMark x1="47753" y1="12121" x2="62921" y2="19192"/>
                        <a14:foregroundMark x1="61236" y1="23232" x2="61236" y2="43434"/>
                        <a14:foregroundMark x1="53933" y1="51010" x2="54494" y2="65152"/>
                        <a14:foregroundMark x1="91011" y1="45455" x2="91573" y2="58081"/>
                        <a14:foregroundMark x1="48315" y1="90404" x2="60112" y2="89899"/>
                        <a14:foregroundMark x1="94382" y1="52020" x2="94382" y2="61616"/>
                        <a14:foregroundMark x1="46067" y1="47475" x2="48315" y2="66667"/>
                        <a14:foregroundMark x1="42697" y1="28788" x2="46067" y2="34343"/>
                        <a14:foregroundMark x1="67416" y1="30808" x2="62921" y2="479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0547" y="4970982"/>
            <a:ext cx="1524906" cy="16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2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720731"/>
            <a:ext cx="6714067" cy="1325563"/>
          </a:xfrm>
        </p:spPr>
        <p:txBody>
          <a:bodyPr>
            <a:normAutofit fontScale="90000"/>
          </a:bodyPr>
          <a:lstStyle/>
          <a:p>
            <a:r>
              <a:rPr lang="nl-NL" dirty="0">
                <a:latin typeface="Bahnschrift SemiBold SemiConden"/>
              </a:rPr>
              <a:t>Er zijn herstellingen nodig in je woning. De eigenaar reageert niet op je vraag om langs te komen. Wat kan je doen? 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3057671"/>
            <a:ext cx="8560600" cy="4351338"/>
          </a:xfrm>
        </p:spPr>
        <p:txBody>
          <a:bodyPr>
            <a:normAutofit/>
          </a:bodyPr>
          <a:lstStyle/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Een aangetekende brief sturen</a:t>
            </a:r>
          </a:p>
          <a:p>
            <a:pPr marL="0" indent="0">
              <a:buNone/>
            </a:pPr>
            <a:endParaRPr lang="nl-NL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  <a:ea typeface="+mj-ea"/>
                <a:cs typeface="+mj-cs"/>
              </a:rPr>
              <a:t>B) Naar de eigenaar gaan en eens goed je mening zeggen</a:t>
            </a:r>
          </a:p>
          <a:p>
            <a:endParaRPr lang="nl-BE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A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867DF4A-4E20-2D9F-2F6C-7EE1318B218F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EEF2D132-A0EB-09DA-83F7-0CED1814AC25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08FC9FF-4228-57EB-C372-10FC7C66E46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4D354BF2-9301-0C2B-38F4-C936341EC34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13EE3B48-8F3B-3570-90FD-96A0F102FB04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A141B1C1-D998-9155-1AB1-ABC1C94AE1F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3ABA2C43-65D6-05E0-AC39-F7B61FE7493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DC0A0056-CCE0-44A3-C756-AE7DDE2941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F069F37-EAF5-C8F2-A889-5338280D28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80" b="96098" l="9959" r="91286">
                        <a14:foregroundMark x1="92116" y1="53659" x2="92116" y2="53659"/>
                        <a14:foregroundMark x1="51867" y1="30244" x2="71369" y2="64878"/>
                        <a14:foregroundMark x1="63071" y1="25854" x2="80498" y2="55610"/>
                        <a14:foregroundMark x1="60166" y1="22927" x2="28216" y2="32683"/>
                        <a14:foregroundMark x1="43154" y1="35122" x2="25311" y2="60000"/>
                        <a14:foregroundMark x1="29850" y1="69756" x2="29943" y2="69918"/>
                        <a14:foregroundMark x1="18672" y1="50244" x2="29850" y2="69756"/>
                        <a14:foregroundMark x1="23237" y1="51707" x2="22407" y2="80488"/>
                        <a14:foregroundMark x1="41909" y1="49268" x2="56432" y2="71707"/>
                        <a14:foregroundMark x1="38589" y1="59024" x2="45228" y2="75610"/>
                        <a14:foregroundMark x1="25726" y1="46341" x2="35685" y2="36585"/>
                        <a14:foregroundMark x1="48963" y1="40000" x2="61411" y2="60000"/>
                        <a14:foregroundMark x1="67635" y1="22439" x2="78008" y2="44878"/>
                        <a14:foregroundMark x1="56846" y1="81951" x2="70124" y2="78049"/>
                        <a14:foregroundMark x1="50207" y1="71220" x2="49378" y2="86341"/>
                        <a14:foregroundMark x1="43983" y1="81463" x2="43983" y2="91707"/>
                        <a14:foregroundMark x1="43568" y1="93659" x2="48548" y2="96098"/>
                        <a14:foregroundMark x1="60166" y1="81951" x2="76763" y2="77073"/>
                        <a14:foregroundMark x1="53112" y1="93171" x2="77593" y2="84390"/>
                        <a14:foregroundMark x1="82158" y1="62439" x2="82158" y2="80976"/>
                        <a14:backgroundMark x1="31120" y1="71707" x2="31120" y2="71707"/>
                        <a14:backgroundMark x1="31120" y1="69756" x2="31120" y2="69756"/>
                        <a14:backgroundMark x1="31120" y1="70244" x2="31120" y2="70244"/>
                        <a14:backgroundMark x1="31535" y1="74146" x2="32780" y2="74146"/>
                        <a14:backgroundMark x1="30290" y1="69756" x2="32365" y2="7561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31582" y="389467"/>
            <a:ext cx="1817278" cy="15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9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50540"/>
            <a:ext cx="8523928" cy="1529556"/>
          </a:xfrm>
        </p:spPr>
        <p:txBody>
          <a:bodyPr>
            <a:normAutofit/>
          </a:bodyPr>
          <a:lstStyle/>
          <a:p>
            <a:r>
              <a:rPr lang="nl-NL" sz="4000" dirty="0">
                <a:latin typeface="Bahnschrift SemiBold SemiConden" panose="020B0502040204020203" pitchFamily="34" charset="0"/>
              </a:rPr>
              <a:t>Een pot tomatensaus valt op de grond. De muur zit vol rode saus. Wat doe je? </a:t>
            </a:r>
            <a:endParaRPr lang="nl-BE" sz="40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060195"/>
            <a:ext cx="8445500" cy="4351338"/>
          </a:xfrm>
        </p:spPr>
        <p:txBody>
          <a:bodyPr>
            <a:normAutofit/>
          </a:bodyPr>
          <a:lstStyle/>
          <a:p>
            <a:endParaRPr lang="nl-BE" sz="24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A) De muur afwassen en desnoods herschilderen</a:t>
            </a:r>
          </a:p>
          <a:p>
            <a:pPr marL="0" indent="0">
              <a:buNone/>
            </a:pPr>
            <a:endParaRPr lang="nl-NL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B) Het zo laten</a:t>
            </a:r>
          </a:p>
          <a:p>
            <a:pPr marL="0" indent="0">
              <a:buNone/>
            </a:pPr>
            <a:endParaRPr lang="nl-BE" sz="2400" dirty="0">
              <a:latin typeface="Bahnschrift SemiBold SemiConden" panose="020B0502040204020203" pitchFamily="34" charset="0"/>
            </a:endParaRPr>
          </a:p>
          <a:p>
            <a:endParaRPr lang="nl-BE" sz="24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878B8AF-BC36-1CE4-2C5B-F306222EB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731D9A17-5F69-2B79-DFB0-E43EEA707740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05ABAA46-41D8-78C5-D66F-D9B2682B720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B138ABE-D98A-1613-4475-E7B4D6EBB58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E98F4D4A-8185-DFAF-1A67-4122777F16B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3F72BA65-5258-9568-ACA1-204A181C324C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10E5CD-8EFE-050A-4D9E-A433094C73A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64802CBE-68A5-38F4-8E0F-AB3B88BC344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0" name="Afbeelding 19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B14ED989-FA48-6A13-EB0B-4A999B10E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447" y="2489791"/>
            <a:ext cx="2193105" cy="2150103"/>
          </a:xfrm>
          <a:prstGeom prst="rect">
            <a:avLst/>
          </a:prstGeom>
        </p:spPr>
      </p:pic>
      <p:pic>
        <p:nvPicPr>
          <p:cNvPr id="23" name="Afbeelding 22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B69F1DC0-4A53-B9D9-687C-C491CDE5E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29" y="183023"/>
            <a:ext cx="2056542" cy="22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00107"/>
            <a:ext cx="6970098" cy="1325563"/>
          </a:xfrm>
        </p:spPr>
        <p:txBody>
          <a:bodyPr>
            <a:no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In je huurcontract staat dat je huurprijs jaarlijks wordt geïndexeerd. Wat wordt hiermee bedoeld? 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38200" y="2410471"/>
            <a:ext cx="69700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</a:rPr>
              <a:t>De huurprijs wordt jaarlijks aangepast aan de stijgende </a:t>
            </a:r>
            <a:r>
              <a:rPr lang="nl-NL" dirty="0" err="1">
                <a:latin typeface="Bahnschrift SemiBold SemiConden" panose="020B0502040204020203" pitchFamily="34" charset="0"/>
              </a:rPr>
              <a:t>stijgende</a:t>
            </a:r>
            <a:r>
              <a:rPr lang="nl-NL" dirty="0">
                <a:latin typeface="Bahnschrift SemiBold SemiConden" panose="020B0502040204020203" pitchFamily="34" charset="0"/>
              </a:rPr>
              <a:t> prijs van levensmiddelen</a:t>
            </a:r>
          </a:p>
          <a:p>
            <a:pPr marL="514350" indent="-514350">
              <a:buAutoNum type="alphaUcParenR"/>
            </a:pPr>
            <a:endParaRPr lang="nl-NL" dirty="0">
              <a:latin typeface="Bahnschrift SemiBold SemiConden" panose="020B0502040204020203" pitchFamily="34" charset="0"/>
            </a:endParaRPr>
          </a:p>
          <a:p>
            <a:pPr marL="514350" indent="-514350">
              <a:buAutoNum type="alphaUcParenR"/>
            </a:pPr>
            <a:r>
              <a:rPr lang="nl-NL" dirty="0">
                <a:latin typeface="Bahnschrift SemiBold SemiConden" panose="020B0502040204020203" pitchFamily="34" charset="0"/>
              </a:rPr>
              <a:t>Omdat je meer loon krijgt moet je dus ook meer huur betalen</a:t>
            </a: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B2D3163F-39F1-F154-5B32-C6F5846AC6B3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AB0CAA3A-74B2-DB59-3DBA-86F2236C2174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E8F013A-B6A1-DDFE-A75A-199508DF91A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CED014F0-F2A1-1965-7589-C6A0804B430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id="{05A63288-E167-3161-567B-D6D63D19083D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5837F4E-E306-42C7-1DEA-3CF06128EC6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7E91C718-D29D-1EB6-9B3A-D70A6093C54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2" name="Afbeelding 21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00DCE932-F8FD-4A74-3B6B-09C75F81C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838200" y="4869370"/>
            <a:ext cx="29577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7BF7404-4965-D624-BE81-DC15E2D647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6453ACC-8ECC-8AD8-15FE-EC53BBD81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418" y="2580878"/>
            <a:ext cx="1524906" cy="16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2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6DF80-55C8-EB64-3A08-91A093094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651A32-735E-7A90-3582-65BD4D83F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3582" y="2553069"/>
            <a:ext cx="8686800" cy="1325563"/>
          </a:xfrm>
        </p:spPr>
        <p:txBody>
          <a:bodyPr/>
          <a:lstStyle/>
          <a:p>
            <a:r>
              <a:rPr lang="nl-BE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Alles juist? Iets bijgeleerd? Top! 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4547BC60-36C1-98C2-4CE8-B1AE398350E1}"/>
              </a:ext>
            </a:extLst>
          </p:cNvPr>
          <p:cNvSpPr/>
          <p:nvPr/>
        </p:nvSpPr>
        <p:spPr>
          <a:xfrm>
            <a:off x="2502198" y="5115377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052318C6-48D6-0487-4950-BD13554AE82F}"/>
              </a:ext>
            </a:extLst>
          </p:cNvPr>
          <p:cNvSpPr/>
          <p:nvPr/>
        </p:nvSpPr>
        <p:spPr>
          <a:xfrm>
            <a:off x="2286000" y="-92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EAFF858E-8BD3-3DE1-5FA7-62EB6071F089}"/>
              </a:ext>
            </a:extLst>
          </p:cNvPr>
          <p:cNvGrpSpPr/>
          <p:nvPr/>
        </p:nvGrpSpPr>
        <p:grpSpPr>
          <a:xfrm>
            <a:off x="2286000" y="227676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80A67EAE-EF4C-79E0-55EB-177F7FBE0D1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01E18812-1F65-07E6-2387-7B144D75798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813DC835-6E72-21EA-C31A-F7EE5BA7EBA8}"/>
              </a:ext>
            </a:extLst>
          </p:cNvPr>
          <p:cNvGrpSpPr/>
          <p:nvPr/>
        </p:nvGrpSpPr>
        <p:grpSpPr>
          <a:xfrm>
            <a:off x="0" y="-924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9BA0663-D251-2BC5-A5D4-222CA56A545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6E7175C0-9866-A7D6-10C8-F729CDCC2D8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7811F8C3-06B4-166A-C9C6-D4FBD4B4DE87}"/>
              </a:ext>
            </a:extLst>
          </p:cNvPr>
          <p:cNvGrpSpPr/>
          <p:nvPr/>
        </p:nvGrpSpPr>
        <p:grpSpPr>
          <a:xfrm>
            <a:off x="0" y="4562760"/>
            <a:ext cx="2286000" cy="2286000"/>
            <a:chOff x="0" y="0"/>
            <a:chExt cx="812800" cy="812800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FE32A863-4053-7006-6913-B62AF405841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4D8325D7-E094-95CB-7D27-5E8057D9865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1D75D4AE-D323-7249-7B0B-DD36120DDF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2677582" y="2553069"/>
            <a:ext cx="1502835" cy="178824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0D7BA25C-F94D-5113-6054-2ECFBC2A4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802" y="88732"/>
            <a:ext cx="2037915" cy="218802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61C77CB8-41B4-C257-E609-3F87F3FD76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935" y="4892960"/>
            <a:ext cx="2090065" cy="1567548"/>
          </a:xfrm>
          <a:prstGeom prst="rect">
            <a:avLst/>
          </a:prstGeom>
        </p:spPr>
      </p:pic>
      <p:pic>
        <p:nvPicPr>
          <p:cNvPr id="24" name="Afbeelding 23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B24B1A15-7C78-2917-533B-1FBEA47106C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2" b="1"/>
          <a:stretch/>
        </p:blipFill>
        <p:spPr>
          <a:xfrm>
            <a:off x="2541299" y="-9240"/>
            <a:ext cx="1894418" cy="206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9135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3B0D89396BF748B9B2CD89FD8F23DB" ma:contentTypeVersion="18" ma:contentTypeDescription="Een nieuw document maken." ma:contentTypeScope="" ma:versionID="f60ceab07d0db8e6fdb96b3ae4f68ae9">
  <xsd:schema xmlns:xsd="http://www.w3.org/2001/XMLSchema" xmlns:xs="http://www.w3.org/2001/XMLSchema" xmlns:p="http://schemas.microsoft.com/office/2006/metadata/properties" xmlns:ns2="813b63b3-5012-4bd5-934a-ee5f817737f2" xmlns:ns3="342fca58-daca-4862-a11d-a99b0ba6b04b" xmlns:ns4="ac608680-abeb-41e1-9853-c377b6818060" targetNamespace="http://schemas.microsoft.com/office/2006/metadata/properties" ma:root="true" ma:fieldsID="2e445509d25c015462ac6e1a8db244bd" ns2:_="" ns3:_="" ns4:_="">
    <xsd:import namespace="813b63b3-5012-4bd5-934a-ee5f817737f2"/>
    <xsd:import namespace="342fca58-daca-4862-a11d-a99b0ba6b04b"/>
    <xsd:import namespace="ac608680-abeb-41e1-9853-c377b68180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b63b3-5012-4bd5-934a-ee5f817737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234820d0-bd5b-4a11-9ac8-8874aa2eb6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fca58-daca-4862-a11d-a99b0ba6b04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08680-abeb-41e1-9853-c377b6818060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c2ab27be-e2a2-4963-8912-711b679c3963}" ma:internalName="TaxCatchAll" ma:showField="CatchAllData" ma:web="342fca58-daca-4862-a11d-a99b0ba6b0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608680-abeb-41e1-9853-c377b6818060" xsi:nil="true"/>
    <lcf76f155ced4ddcb4097134ff3c332f xmlns="813b63b3-5012-4bd5-934a-ee5f817737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6FF9160-E23B-4739-A85B-233A037F38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b63b3-5012-4bd5-934a-ee5f817737f2"/>
    <ds:schemaRef ds:uri="342fca58-daca-4862-a11d-a99b0ba6b04b"/>
    <ds:schemaRef ds:uri="ac608680-abeb-41e1-9853-c377b68180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7FF490-6597-4921-9D17-40CA4D5C13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28CF73-0FB5-480B-A6B1-5D07F1BE71AB}">
  <ds:schemaRefs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ac608680-abeb-41e1-9853-c377b6818060"/>
    <ds:schemaRef ds:uri="http://purl.org/dc/elements/1.1/"/>
    <ds:schemaRef ds:uri="http://schemas.microsoft.com/office/infopath/2007/PartnerControls"/>
    <ds:schemaRef ds:uri="342fca58-daca-4862-a11d-a99b0ba6b04b"/>
    <ds:schemaRef ds:uri="813b63b3-5012-4bd5-934a-ee5f817737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755</Words>
  <Application>Microsoft Office PowerPoint</Application>
  <PresentationFormat>Breedbeeld</PresentationFormat>
  <Paragraphs>121</Paragraphs>
  <Slides>20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6" baseType="lpstr">
      <vt:lpstr>Arial</vt:lpstr>
      <vt:lpstr>Bahnschrift SemiBold SemiConden</vt:lpstr>
      <vt:lpstr>Calibri</vt:lpstr>
      <vt:lpstr>Calibri Light</vt:lpstr>
      <vt:lpstr>Open Sans</vt:lpstr>
      <vt:lpstr>Kantoorthema</vt:lpstr>
      <vt:lpstr>PowerPoint-presentatie</vt:lpstr>
      <vt:lpstr>Je hebt een huurcontract voor 9 jaar getekend. Na 4 jaar wil je de woning opzeggen. Hoe doe je dit? </vt:lpstr>
      <vt:lpstr>Je bad is aan vervanging toe. Wie is verplicht om het bad te vervangen? </vt:lpstr>
      <vt:lpstr>Als je een woning gaat huren ben je dan verplicht om jouw huurcontract te registreren? </vt:lpstr>
      <vt:lpstr>Hoeveel tijd heb je om je huurcontract te laten registreren?</vt:lpstr>
      <vt:lpstr>Wat is een opzeggingstermijn? </vt:lpstr>
      <vt:lpstr>Je hebt een huurcontract afgesloten van maximum drie jaar. Je wil na 1 jaar verhuizen. Wat moet je dan nog nakomen of betalen? </vt:lpstr>
      <vt:lpstr>Je verliest je huissleutel. Wie moet een nieuwe sleutel kopen? </vt:lpstr>
      <vt:lpstr>Je hebt een huurcontract van 9 jaar. De eigenaar wil verbouwen nadat je 2 jaar in het huis woont. Mag de eigenaar in dit geval het huurcontract opzeggen? </vt:lpstr>
      <vt:lpstr>Wat kan de verhuurder doen als ik mijn huur niet betaal? </vt:lpstr>
      <vt:lpstr>Je hebt een huurcontract van 9 jaar en je woont er al 3 jaar. Mag de eigenaar zonder reden opzeggen? </vt:lpstr>
      <vt:lpstr>Mag de eigenaar zonder jouw toestemming de woning betreden?</vt:lpstr>
      <vt:lpstr>Is een plaatsbeschrijving verplicht? </vt:lpstr>
      <vt:lpstr>Hoeveel maanden huur bedraagt  de huurwaarborg? </vt:lpstr>
      <vt:lpstr>Op welke rekening wordt de huurwaarborg gestort? </vt:lpstr>
      <vt:lpstr>Het is herfst en je dakgoot is verstopt door de blaadjes die van de bomen vallen. Wie moet de dakgoot schoonmaken? </vt:lpstr>
      <vt:lpstr>Er zijn herstellingen nodig in je woning. De eigenaar reageert niet op je vraag om langs te komen. Wat kan je doen? </vt:lpstr>
      <vt:lpstr>Een pot tomatensaus valt op de grond. De muur zit vol rode saus. Wat doe je? </vt:lpstr>
      <vt:lpstr>In je huurcontract staat dat je huurprijs jaarlijks wordt geïndexeerd. Wat wordt hiermee bedoeld? </vt:lpstr>
      <vt:lpstr>Alles juist? Iets bijgeleerd? Top!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Lynn Devilder</dc:creator>
  <cp:lastModifiedBy>Femke Van Houwenhove</cp:lastModifiedBy>
  <cp:revision>25</cp:revision>
  <dcterms:created xsi:type="dcterms:W3CDTF">2022-03-18T12:05:21Z</dcterms:created>
  <dcterms:modified xsi:type="dcterms:W3CDTF">2025-01-07T10:39:52Z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0x010100DE3B0D89396BF748B9B2CD89FD8F23DB</vt:lpwstr>
  </property>
  <property fmtid="{D5CDD505-2E9C-101B-9397-08002B2CF9AE}" pid="3" name="MediaServiceImageTags">
    <vt:lpwstr/>
  </property>
</Properties>
</file>